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7" r:id="rId1"/>
  </p:sldMasterIdLst>
  <p:sldIdLst>
    <p:sldId id="256" r:id="rId2"/>
    <p:sldId id="290" r:id="rId3"/>
    <p:sldId id="271" r:id="rId4"/>
    <p:sldId id="258" r:id="rId5"/>
    <p:sldId id="260" r:id="rId6"/>
    <p:sldId id="261" r:id="rId7"/>
    <p:sldId id="259" r:id="rId8"/>
    <p:sldId id="262" r:id="rId9"/>
    <p:sldId id="264" r:id="rId10"/>
    <p:sldId id="272" r:id="rId11"/>
    <p:sldId id="263" r:id="rId12"/>
    <p:sldId id="288" r:id="rId13"/>
    <p:sldId id="265" r:id="rId14"/>
    <p:sldId id="266" r:id="rId15"/>
    <p:sldId id="283" r:id="rId16"/>
    <p:sldId id="267" r:id="rId17"/>
    <p:sldId id="291" r:id="rId18"/>
    <p:sldId id="284" r:id="rId19"/>
    <p:sldId id="285" r:id="rId20"/>
    <p:sldId id="286" r:id="rId21"/>
    <p:sldId id="287" r:id="rId22"/>
    <p:sldId id="289" r:id="rId23"/>
    <p:sldId id="270" r:id="rId24"/>
    <p:sldId id="273" r:id="rId25"/>
    <p:sldId id="274" r:id="rId26"/>
    <p:sldId id="276" r:id="rId27"/>
    <p:sldId id="275" r:id="rId28"/>
    <p:sldId id="277" r:id="rId29"/>
    <p:sldId id="278" r:id="rId30"/>
    <p:sldId id="279" r:id="rId31"/>
    <p:sldId id="280" r:id="rId32"/>
    <p:sldId id="292" r:id="rId33"/>
    <p:sldId id="281" r:id="rId34"/>
    <p:sldId id="293" r:id="rId35"/>
    <p:sldId id="257" r:id="rId36"/>
    <p:sldId id="28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431"/>
    <a:srgbClr val="4283BD"/>
    <a:srgbClr val="5B9BD5"/>
    <a:srgbClr val="420000"/>
    <a:srgbClr val="00B050"/>
    <a:srgbClr val="D0CECE"/>
    <a:srgbClr val="CC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0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6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0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51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4458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35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44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4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8/2/2019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0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5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8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47663"/>
            <a:ext cx="10058400" cy="3566160"/>
          </a:xfrm>
        </p:spPr>
        <p:txBody>
          <a:bodyPr>
            <a:normAutofit/>
          </a:bodyPr>
          <a:lstStyle/>
          <a:p>
            <a:r>
              <a:rPr lang="en-US" dirty="0" smtClean="0"/>
              <a:t>A Parallel Graph Algorithm for Detecting </a:t>
            </a:r>
            <a:r>
              <a:rPr lang="en-US" dirty="0"/>
              <a:t>M</a:t>
            </a:r>
            <a:r>
              <a:rPr lang="en-US" dirty="0" smtClean="0"/>
              <a:t>esh </a:t>
            </a:r>
            <a:r>
              <a:rPr lang="en-US" dirty="0"/>
              <a:t>S</a:t>
            </a:r>
            <a:r>
              <a:rPr lang="en-US" dirty="0" smtClean="0"/>
              <a:t>ingularities in Distributed Memory </a:t>
            </a:r>
            <a:r>
              <a:rPr lang="en-US" dirty="0"/>
              <a:t>I</a:t>
            </a:r>
            <a:r>
              <a:rPr lang="en-US" dirty="0" smtClean="0"/>
              <a:t>ce </a:t>
            </a:r>
            <a:r>
              <a:rPr lang="en-US" dirty="0"/>
              <a:t>S</a:t>
            </a:r>
            <a:r>
              <a:rPr lang="en-US" dirty="0" smtClean="0"/>
              <a:t>heet Simulations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946" y="4406975"/>
            <a:ext cx="11413067" cy="624379"/>
          </a:xfrm>
        </p:spPr>
        <p:txBody>
          <a:bodyPr/>
          <a:lstStyle/>
          <a:p>
            <a:r>
              <a:rPr lang="en-US" dirty="0" smtClean="0"/>
              <a:t>Ian Bogle</a:t>
            </a:r>
            <a:r>
              <a:rPr lang="en-US" baseline="30000" dirty="0" smtClean="0"/>
              <a:t>1</a:t>
            </a:r>
            <a:r>
              <a:rPr lang="en-US" dirty="0" smtClean="0"/>
              <a:t>   Karen Devine</a:t>
            </a:r>
            <a:r>
              <a:rPr lang="en-US" baseline="30000" dirty="0" smtClean="0"/>
              <a:t>2</a:t>
            </a:r>
            <a:r>
              <a:rPr lang="en-US" dirty="0" smtClean="0"/>
              <a:t>   Mauro Perego</a:t>
            </a:r>
            <a:r>
              <a:rPr lang="en-US" baseline="30000" dirty="0" smtClean="0"/>
              <a:t>2</a:t>
            </a:r>
            <a:r>
              <a:rPr lang="en-US" dirty="0" smtClean="0"/>
              <a:t>   </a:t>
            </a:r>
            <a:r>
              <a:rPr lang="en-US" dirty="0" err="1" smtClean="0"/>
              <a:t>Sivasankaran</a:t>
            </a:r>
            <a:r>
              <a:rPr lang="en-US" dirty="0" smtClean="0"/>
              <a:t> Rajamanickam</a:t>
            </a:r>
            <a:r>
              <a:rPr lang="en-US" baseline="30000" dirty="0" smtClean="0"/>
              <a:t>2</a:t>
            </a:r>
            <a:r>
              <a:rPr lang="en-US" dirty="0" smtClean="0"/>
              <a:t>   George Slota</a:t>
            </a:r>
            <a:r>
              <a:rPr lang="en-US" baseline="30000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00881" y="4883128"/>
            <a:ext cx="325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smtClean="0"/>
              <a:t>1</a:t>
            </a:r>
            <a:r>
              <a:rPr lang="en-US" dirty="0" smtClean="0"/>
              <a:t>Rensselaer Polytechnic Institute Troy, NY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00880" y="5506881"/>
            <a:ext cx="325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smtClean="0"/>
              <a:t>2</a:t>
            </a:r>
            <a:r>
              <a:rPr lang="en-US" dirty="0" smtClean="0"/>
              <a:t>Sandia National Labs Albuquerque, NM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43928" y="6440555"/>
            <a:ext cx="311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SAND2019-9113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7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Goal: Efficiently Detect Problematic Mesh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Ice sheet simulations fail to converge due to features like hinged peninsulas and icebergs in meshes</a:t>
            </a:r>
          </a:p>
          <a:p>
            <a:r>
              <a:rPr lang="en-US" dirty="0" smtClean="0"/>
              <a:t>Previous solutions either did not find all classes of features or were not able to be run at each step of the simulation</a:t>
            </a:r>
          </a:p>
          <a:p>
            <a:r>
              <a:rPr lang="en-US" dirty="0" smtClean="0"/>
              <a:t>New algorithm that detects all problematic features</a:t>
            </a:r>
          </a:p>
          <a:p>
            <a:r>
              <a:rPr lang="en-US" dirty="0" smtClean="0"/>
              <a:t>Distributed memory implementation provides good strong scaling and weak scaling up to 4096 nodes</a:t>
            </a:r>
          </a:p>
          <a:p>
            <a:r>
              <a:rPr lang="en-US" dirty="0" smtClean="0"/>
              <a:t>Detection takes at most 0.4% of a simulation step’s runtime</a:t>
            </a:r>
          </a:p>
          <a:p>
            <a:r>
              <a:rPr lang="en-US" dirty="0" smtClean="0"/>
              <a:t>46,000x faster than previously used preprocessing on highest resolution meshes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2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Ice Sheet Simulations are Used to Predict Sea Level 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77" y="1803400"/>
            <a:ext cx="4786489" cy="4720167"/>
          </a:xfrm>
        </p:spPr>
        <p:txBody>
          <a:bodyPr>
            <a:normAutofit/>
          </a:bodyPr>
          <a:lstStyle/>
          <a:p>
            <a:r>
              <a:rPr lang="en-US" dirty="0" smtClean="0"/>
              <a:t>Sea Level </a:t>
            </a:r>
            <a:r>
              <a:rPr lang="en-US" dirty="0"/>
              <a:t>R</a:t>
            </a:r>
            <a:r>
              <a:rPr lang="en-US" dirty="0" smtClean="0"/>
              <a:t>ise (SLR) is something everyone is worried about</a:t>
            </a:r>
          </a:p>
          <a:p>
            <a:r>
              <a:rPr lang="en-US" dirty="0" smtClean="0"/>
              <a:t>The largest contributor to SLR is the melting of the ice sheets in Antarctica and Greenland</a:t>
            </a:r>
          </a:p>
          <a:p>
            <a:r>
              <a:rPr lang="en-US" dirty="0" smtClean="0"/>
              <a:t>To accurately predict SLR we need to accurately model ice sheets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66" y="1511300"/>
            <a:ext cx="6683022" cy="501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2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 is an Unstructured Mesh Finite Element Land Ice Simulator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851" y="2044700"/>
            <a:ext cx="4603043" cy="3994646"/>
          </a:xfrm>
        </p:spPr>
        <p:txBody>
          <a:bodyPr>
            <a:normAutofit/>
          </a:bodyPr>
          <a:lstStyle/>
          <a:p>
            <a:r>
              <a:rPr lang="en-US" dirty="0" smtClean="0"/>
              <a:t>We use the 2D mesh that MALI extrudes for simulations</a:t>
            </a:r>
          </a:p>
          <a:p>
            <a:r>
              <a:rPr lang="en-US" dirty="0" smtClean="0"/>
              <a:t>Our work aims to increase convergence of the simulations</a:t>
            </a:r>
          </a:p>
          <a:p>
            <a:r>
              <a:rPr lang="en-US" dirty="0" smtClean="0"/>
              <a:t>Interested in the velocity solving component of MALI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94" y="1408466"/>
            <a:ext cx="6909323" cy="49217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08865" y="6330176"/>
            <a:ext cx="337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 of Matt Hoffman (LANL)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63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263642"/>
              </p:ext>
            </p:extLst>
          </p:nvPr>
        </p:nvGraphicFramePr>
        <p:xfrm>
          <a:off x="2540000" y="1216797"/>
          <a:ext cx="9787467" cy="7474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Acrobat Document" r:id="rId3" imgW="4876640" imgH="3724148" progId="AcroExch.Document.DC">
                  <p:embed/>
                </p:oleObj>
              </mc:Choice>
              <mc:Fallback>
                <p:oleObj name="Acrobat Document" r:id="rId3" imgW="4876640" imgH="372414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0000" y="1216797"/>
                        <a:ext cx="9787467" cy="7474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Singularities are Parts of the Mesh That Can Rotate or Translate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688"/>
            <a:ext cx="152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19431"/>
                </a:solidFill>
              </a:rPr>
              <a:t>Icebergs</a:t>
            </a:r>
            <a:endParaRPr lang="en-US" sz="2800" b="1" dirty="0">
              <a:solidFill>
                <a:srgbClr val="31943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1267" y="2305936"/>
            <a:ext cx="325966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C0202"/>
                </a:solidFill>
              </a:rPr>
              <a:t>Floating Peninsulas</a:t>
            </a:r>
          </a:p>
          <a:p>
            <a:pPr algn="ctr"/>
            <a:r>
              <a:rPr lang="en-US" sz="2800" b="1" dirty="0" smtClean="0">
                <a:solidFill>
                  <a:srgbClr val="CC0202"/>
                </a:solidFill>
              </a:rPr>
              <a:t>(Floating Hinges)</a:t>
            </a:r>
            <a:endParaRPr lang="en-US" sz="2800" b="1" dirty="0">
              <a:solidFill>
                <a:srgbClr val="CC0202"/>
              </a:solidFill>
            </a:endParaRPr>
          </a:p>
        </p:txBody>
      </p:sp>
      <p:cxnSp>
        <p:nvCxnSpPr>
          <p:cNvPr id="34" name="Elbow Connector 33"/>
          <p:cNvCxnSpPr/>
          <p:nvPr/>
        </p:nvCxnSpPr>
        <p:spPr>
          <a:xfrm>
            <a:off x="2357433" y="1961818"/>
            <a:ext cx="5359399" cy="2800324"/>
          </a:xfrm>
          <a:prstGeom prst="bentConnector3">
            <a:avLst/>
          </a:prstGeom>
          <a:ln w="1079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2346144" y="1961818"/>
            <a:ext cx="6860821" cy="1705302"/>
          </a:xfrm>
          <a:prstGeom prst="bentConnector3">
            <a:avLst>
              <a:gd name="adj1" fmla="val 91793"/>
            </a:avLst>
          </a:prstGeom>
          <a:ln w="1079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6" idx="3"/>
          </p:cNvCxnSpPr>
          <p:nvPr/>
        </p:nvCxnSpPr>
        <p:spPr>
          <a:xfrm>
            <a:off x="2362201" y="1952298"/>
            <a:ext cx="5359399" cy="2800324"/>
          </a:xfrm>
          <a:prstGeom prst="bentConnector3">
            <a:avLst/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>
            <a:off x="4086578" y="2788632"/>
            <a:ext cx="3516487" cy="1489859"/>
          </a:xfrm>
          <a:prstGeom prst="bentConnector3">
            <a:avLst/>
          </a:prstGeom>
          <a:ln w="1079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2350912" y="1952298"/>
            <a:ext cx="6860821" cy="1705302"/>
          </a:xfrm>
          <a:prstGeom prst="bentConnector3">
            <a:avLst>
              <a:gd name="adj1" fmla="val 91696"/>
            </a:avLst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>
            <a:off x="4080935" y="2782989"/>
            <a:ext cx="3516487" cy="1489859"/>
          </a:xfrm>
          <a:prstGeom prst="bentConnector3">
            <a:avLst/>
          </a:prstGeom>
          <a:ln w="57150">
            <a:solidFill>
              <a:srgbClr val="CC02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203096" y="4510746"/>
            <a:ext cx="3139415" cy="707886"/>
          </a:xfrm>
          <a:prstGeom prst="rect">
            <a:avLst/>
          </a:prstGeom>
          <a:solidFill>
            <a:schemeClr val="bg1"/>
          </a:solidFill>
          <a:ln>
            <a:solidFill>
              <a:srgbClr val="CC020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4283BD"/>
                </a:solidFill>
              </a:rPr>
              <a:t>Blue</a:t>
            </a:r>
            <a:r>
              <a:rPr lang="en-US" sz="2000" dirty="0" smtClean="0"/>
              <a:t> ice is floating</a:t>
            </a:r>
          </a:p>
          <a:p>
            <a:r>
              <a:rPr lang="en-US" sz="2000" b="1" dirty="0" smtClean="0">
                <a:solidFill>
                  <a:srgbClr val="420000"/>
                </a:solidFill>
              </a:rPr>
              <a:t>Brown</a:t>
            </a:r>
            <a:r>
              <a:rPr lang="en-US" sz="2000" dirty="0" smtClean="0"/>
              <a:t> ice is on the ground</a:t>
            </a:r>
            <a:endParaRPr lang="en-US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318052" y="4333071"/>
            <a:ext cx="3802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Any part of the mesh that can </a:t>
            </a:r>
            <a:r>
              <a:rPr lang="en-US" sz="2400" b="1" dirty="0" smtClean="0"/>
              <a:t>freely rotate or translate</a:t>
            </a:r>
            <a:r>
              <a:rPr lang="en-US" sz="2400" dirty="0" smtClean="0"/>
              <a:t> makes the velocity solution not unique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416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Singularities Have at Most One Connection to the Ground</a:t>
            </a:r>
            <a:endParaRPr lang="en-US" dirty="0"/>
          </a:p>
        </p:txBody>
      </p:sp>
      <p:grpSp>
        <p:nvGrpSpPr>
          <p:cNvPr id="117" name="Group 116"/>
          <p:cNvGrpSpPr>
            <a:grpSpLocks noChangeAspect="1"/>
          </p:cNvGrpSpPr>
          <p:nvPr/>
        </p:nvGrpSpPr>
        <p:grpSpPr>
          <a:xfrm>
            <a:off x="1027583" y="1823669"/>
            <a:ext cx="4202976" cy="3040722"/>
            <a:chOff x="3683724" y="2044684"/>
            <a:chExt cx="2805094" cy="2029398"/>
          </a:xfrm>
        </p:grpSpPr>
        <p:sp>
          <p:nvSpPr>
            <p:cNvPr id="36" name="Rectangle 35"/>
            <p:cNvSpPr>
              <a:spLocks noChangeAspect="1"/>
            </p:cNvSpPr>
            <p:nvPr/>
          </p:nvSpPr>
          <p:spPr>
            <a:xfrm>
              <a:off x="4434841" y="2141378"/>
              <a:ext cx="1289607" cy="61917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>
              <a:spLocks/>
            </p:cNvSpPr>
            <p:nvPr/>
          </p:nvSpPr>
          <p:spPr>
            <a:xfrm>
              <a:off x="5724446" y="2774845"/>
              <a:ext cx="638175" cy="117275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34838" y="3354073"/>
              <a:ext cx="1307548" cy="5935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/>
            </p:cNvSpPr>
            <p:nvPr/>
          </p:nvSpPr>
          <p:spPr>
            <a:xfrm>
              <a:off x="3809919" y="2760548"/>
              <a:ext cx="624917" cy="118705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4321904" y="2047673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4321904" y="2638211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4960078" y="2638211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4960078" y="2044684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598254" y="2638211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5598254" y="2044685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5598253" y="3231737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6236429" y="2638211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6236428" y="3231737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6236428" y="3821693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5598252" y="3821693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4960078" y="3231737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4960078" y="3821693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4321903" y="3231736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4321902" y="3821405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3683726" y="3821404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683725" y="3231735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3683724" y="2638210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stCxn id="17" idx="4"/>
              <a:endCxn id="18" idx="0"/>
            </p:cNvCxnSpPr>
            <p:nvPr/>
          </p:nvCxnSpPr>
          <p:spPr>
            <a:xfrm>
              <a:off x="4448099" y="2300062"/>
              <a:ext cx="0" cy="3381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4574293" y="2151829"/>
              <a:ext cx="385785" cy="29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5212467" y="2151829"/>
              <a:ext cx="385785" cy="29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22" idx="4"/>
              <a:endCxn id="21" idx="0"/>
            </p:cNvCxnSpPr>
            <p:nvPr/>
          </p:nvCxnSpPr>
          <p:spPr>
            <a:xfrm>
              <a:off x="5724449" y="2297074"/>
              <a:ext cx="0" cy="3411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20" idx="4"/>
              <a:endCxn id="19" idx="0"/>
            </p:cNvCxnSpPr>
            <p:nvPr/>
          </p:nvCxnSpPr>
          <p:spPr>
            <a:xfrm>
              <a:off x="5086273" y="2297073"/>
              <a:ext cx="0" cy="34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1" idx="2"/>
              <a:endCxn id="19" idx="6"/>
            </p:cNvCxnSpPr>
            <p:nvPr/>
          </p:nvCxnSpPr>
          <p:spPr>
            <a:xfrm flipH="1">
              <a:off x="5212467" y="2764406"/>
              <a:ext cx="38578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18" idx="6"/>
              <a:endCxn id="19" idx="2"/>
            </p:cNvCxnSpPr>
            <p:nvPr/>
          </p:nvCxnSpPr>
          <p:spPr>
            <a:xfrm>
              <a:off x="4574293" y="2764406"/>
              <a:ext cx="38578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4" idx="2"/>
              <a:endCxn id="21" idx="6"/>
            </p:cNvCxnSpPr>
            <p:nvPr/>
          </p:nvCxnSpPr>
          <p:spPr>
            <a:xfrm flipH="1">
              <a:off x="5850643" y="2764406"/>
              <a:ext cx="38578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4" idx="4"/>
            </p:cNvCxnSpPr>
            <p:nvPr/>
          </p:nvCxnSpPr>
          <p:spPr>
            <a:xfrm flipV="1">
              <a:off x="6362623" y="2890600"/>
              <a:ext cx="1" cy="3411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3" idx="0"/>
              <a:endCxn id="21" idx="4"/>
            </p:cNvCxnSpPr>
            <p:nvPr/>
          </p:nvCxnSpPr>
          <p:spPr>
            <a:xfrm flipV="1">
              <a:off x="5724448" y="2890600"/>
              <a:ext cx="1" cy="3411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3" idx="6"/>
              <a:endCxn id="25" idx="2"/>
            </p:cNvCxnSpPr>
            <p:nvPr/>
          </p:nvCxnSpPr>
          <p:spPr>
            <a:xfrm>
              <a:off x="5850642" y="3357932"/>
              <a:ext cx="38578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25" idx="4"/>
              <a:endCxn id="26" idx="0"/>
            </p:cNvCxnSpPr>
            <p:nvPr/>
          </p:nvCxnSpPr>
          <p:spPr>
            <a:xfrm>
              <a:off x="6362623" y="3484126"/>
              <a:ext cx="0" cy="3375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27" idx="6"/>
              <a:endCxn id="26" idx="2"/>
            </p:cNvCxnSpPr>
            <p:nvPr/>
          </p:nvCxnSpPr>
          <p:spPr>
            <a:xfrm>
              <a:off x="5850641" y="3947888"/>
              <a:ext cx="38578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23" idx="4"/>
              <a:endCxn id="27" idx="0"/>
            </p:cNvCxnSpPr>
            <p:nvPr/>
          </p:nvCxnSpPr>
          <p:spPr>
            <a:xfrm flipH="1">
              <a:off x="5724447" y="3484126"/>
              <a:ext cx="1" cy="3375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28" idx="6"/>
              <a:endCxn id="23" idx="2"/>
            </p:cNvCxnSpPr>
            <p:nvPr/>
          </p:nvCxnSpPr>
          <p:spPr>
            <a:xfrm>
              <a:off x="5212467" y="3357932"/>
              <a:ext cx="38578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29" idx="6"/>
              <a:endCxn id="27" idx="2"/>
            </p:cNvCxnSpPr>
            <p:nvPr/>
          </p:nvCxnSpPr>
          <p:spPr>
            <a:xfrm>
              <a:off x="5212467" y="3947888"/>
              <a:ext cx="38578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28" idx="4"/>
              <a:endCxn id="29" idx="0"/>
            </p:cNvCxnSpPr>
            <p:nvPr/>
          </p:nvCxnSpPr>
          <p:spPr>
            <a:xfrm>
              <a:off x="5086273" y="3484126"/>
              <a:ext cx="0" cy="3375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30" idx="6"/>
              <a:endCxn id="28" idx="2"/>
            </p:cNvCxnSpPr>
            <p:nvPr/>
          </p:nvCxnSpPr>
          <p:spPr>
            <a:xfrm>
              <a:off x="4574292" y="3357931"/>
              <a:ext cx="385786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31" idx="6"/>
              <a:endCxn id="29" idx="2"/>
            </p:cNvCxnSpPr>
            <p:nvPr/>
          </p:nvCxnSpPr>
          <p:spPr>
            <a:xfrm>
              <a:off x="4574291" y="3947600"/>
              <a:ext cx="385787" cy="2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30" idx="4"/>
              <a:endCxn id="31" idx="0"/>
            </p:cNvCxnSpPr>
            <p:nvPr/>
          </p:nvCxnSpPr>
          <p:spPr>
            <a:xfrm flipH="1">
              <a:off x="4448097" y="3484125"/>
              <a:ext cx="1" cy="337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32" idx="6"/>
              <a:endCxn id="31" idx="2"/>
            </p:cNvCxnSpPr>
            <p:nvPr/>
          </p:nvCxnSpPr>
          <p:spPr>
            <a:xfrm>
              <a:off x="3936115" y="3947599"/>
              <a:ext cx="385787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33" idx="4"/>
              <a:endCxn id="32" idx="0"/>
            </p:cNvCxnSpPr>
            <p:nvPr/>
          </p:nvCxnSpPr>
          <p:spPr>
            <a:xfrm>
              <a:off x="3809920" y="3484124"/>
              <a:ext cx="1" cy="337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30" idx="2"/>
              <a:endCxn id="33" idx="6"/>
            </p:cNvCxnSpPr>
            <p:nvPr/>
          </p:nvCxnSpPr>
          <p:spPr>
            <a:xfrm flipH="1" flipV="1">
              <a:off x="3936114" y="3357930"/>
              <a:ext cx="38578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33" idx="0"/>
              <a:endCxn id="34" idx="4"/>
            </p:cNvCxnSpPr>
            <p:nvPr/>
          </p:nvCxnSpPr>
          <p:spPr>
            <a:xfrm flipH="1" flipV="1">
              <a:off x="3809919" y="2890599"/>
              <a:ext cx="1" cy="3411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30" idx="0"/>
              <a:endCxn id="18" idx="4"/>
            </p:cNvCxnSpPr>
            <p:nvPr/>
          </p:nvCxnSpPr>
          <p:spPr>
            <a:xfrm flipV="1">
              <a:off x="4448098" y="2890600"/>
              <a:ext cx="1" cy="3411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8" idx="2"/>
              <a:endCxn id="34" idx="6"/>
            </p:cNvCxnSpPr>
            <p:nvPr/>
          </p:nvCxnSpPr>
          <p:spPr>
            <a:xfrm flipH="1" flipV="1">
              <a:off x="3936113" y="2764405"/>
              <a:ext cx="385791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/>
          <p:cNvGrpSpPr/>
          <p:nvPr/>
        </p:nvGrpSpPr>
        <p:grpSpPr>
          <a:xfrm>
            <a:off x="5922775" y="1147840"/>
            <a:ext cx="4195123" cy="3933553"/>
            <a:chOff x="6567967" y="1389877"/>
            <a:chExt cx="4195123" cy="3933553"/>
          </a:xfrm>
        </p:grpSpPr>
        <p:sp>
          <p:nvSpPr>
            <p:cNvPr id="134" name="Rectangle 133"/>
            <p:cNvSpPr>
              <a:spLocks noChangeAspect="1"/>
            </p:cNvSpPr>
            <p:nvPr/>
          </p:nvSpPr>
          <p:spPr>
            <a:xfrm>
              <a:off x="6757048" y="4232497"/>
              <a:ext cx="945726" cy="91440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>
              <a:spLocks noChangeAspect="1"/>
            </p:cNvSpPr>
            <p:nvPr/>
          </p:nvSpPr>
          <p:spPr>
            <a:xfrm>
              <a:off x="7711330" y="3344030"/>
              <a:ext cx="945654" cy="9004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>
              <a:spLocks noChangeAspect="1"/>
            </p:cNvSpPr>
            <p:nvPr/>
          </p:nvSpPr>
          <p:spPr>
            <a:xfrm>
              <a:off x="8670158" y="2468261"/>
              <a:ext cx="956202" cy="88500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>
              <a:spLocks noChangeAspect="1"/>
            </p:cNvSpPr>
            <p:nvPr/>
          </p:nvSpPr>
          <p:spPr>
            <a:xfrm>
              <a:off x="9617804" y="1578959"/>
              <a:ext cx="947648" cy="88500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>
            <a:xfrm>
              <a:off x="7524873" y="4048552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7524873" y="3159249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>
              <a:spLocks noChangeAspect="1"/>
            </p:cNvSpPr>
            <p:nvPr/>
          </p:nvSpPr>
          <p:spPr>
            <a:xfrm>
              <a:off x="8481076" y="4048552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>
              <a:spLocks noChangeAspect="1"/>
            </p:cNvSpPr>
            <p:nvPr/>
          </p:nvSpPr>
          <p:spPr>
            <a:xfrm>
              <a:off x="8481076" y="3159250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>
              <a:spLocks noChangeAspect="1"/>
            </p:cNvSpPr>
            <p:nvPr/>
          </p:nvSpPr>
          <p:spPr>
            <a:xfrm>
              <a:off x="8472520" y="2274878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>
              <a:spLocks noChangeAspect="1"/>
            </p:cNvSpPr>
            <p:nvPr/>
          </p:nvSpPr>
          <p:spPr>
            <a:xfrm>
              <a:off x="9428723" y="3164181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>
              <a:spLocks noChangeAspect="1"/>
            </p:cNvSpPr>
            <p:nvPr/>
          </p:nvSpPr>
          <p:spPr>
            <a:xfrm>
              <a:off x="9428723" y="2274879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>
              <a:spLocks noChangeAspect="1"/>
            </p:cNvSpPr>
            <p:nvPr/>
          </p:nvSpPr>
          <p:spPr>
            <a:xfrm>
              <a:off x="6567967" y="4945266"/>
              <a:ext cx="378164" cy="378164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6567967" y="4055963"/>
              <a:ext cx="378164" cy="378164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7524170" y="4945266"/>
              <a:ext cx="378164" cy="378164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9428723" y="1389877"/>
              <a:ext cx="378164" cy="37816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384926" y="2279180"/>
              <a:ext cx="378164" cy="37816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/>
            <p:cNvSpPr>
              <a:spLocks noChangeAspect="1"/>
            </p:cNvSpPr>
            <p:nvPr/>
          </p:nvSpPr>
          <p:spPr>
            <a:xfrm>
              <a:off x="10384926" y="1389878"/>
              <a:ext cx="378164" cy="37816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/>
            <p:cNvCxnSpPr>
              <a:stCxn id="126" idx="0"/>
              <a:endCxn id="127" idx="4"/>
            </p:cNvCxnSpPr>
            <p:nvPr/>
          </p:nvCxnSpPr>
          <p:spPr>
            <a:xfrm flipV="1">
              <a:off x="6757049" y="4434127"/>
              <a:ext cx="0" cy="5111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26" idx="6"/>
              <a:endCxn id="128" idx="2"/>
            </p:cNvCxnSpPr>
            <p:nvPr/>
          </p:nvCxnSpPr>
          <p:spPr>
            <a:xfrm>
              <a:off x="6946131" y="5134348"/>
              <a:ext cx="57803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18" idx="4"/>
              <a:endCxn id="128" idx="0"/>
            </p:cNvCxnSpPr>
            <p:nvPr/>
          </p:nvCxnSpPr>
          <p:spPr>
            <a:xfrm flipH="1">
              <a:off x="7713252" y="4426716"/>
              <a:ext cx="703" cy="5185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27" idx="6"/>
              <a:endCxn id="118" idx="2"/>
            </p:cNvCxnSpPr>
            <p:nvPr/>
          </p:nvCxnSpPr>
          <p:spPr>
            <a:xfrm flipV="1">
              <a:off x="6946131" y="4237634"/>
              <a:ext cx="578742" cy="741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>
              <a:stCxn id="118" idx="0"/>
              <a:endCxn id="119" idx="4"/>
            </p:cNvCxnSpPr>
            <p:nvPr/>
          </p:nvCxnSpPr>
          <p:spPr>
            <a:xfrm flipV="1">
              <a:off x="7713955" y="3537413"/>
              <a:ext cx="0" cy="5111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>
              <a:stCxn id="118" idx="6"/>
              <a:endCxn id="120" idx="2"/>
            </p:cNvCxnSpPr>
            <p:nvPr/>
          </p:nvCxnSpPr>
          <p:spPr>
            <a:xfrm>
              <a:off x="7903037" y="4237634"/>
              <a:ext cx="57803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>
              <a:stCxn id="121" idx="4"/>
              <a:endCxn id="120" idx="0"/>
            </p:cNvCxnSpPr>
            <p:nvPr/>
          </p:nvCxnSpPr>
          <p:spPr>
            <a:xfrm>
              <a:off x="8670158" y="3537414"/>
              <a:ext cx="0" cy="51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19" idx="6"/>
              <a:endCxn id="121" idx="2"/>
            </p:cNvCxnSpPr>
            <p:nvPr/>
          </p:nvCxnSpPr>
          <p:spPr>
            <a:xfrm>
              <a:off x="7903037" y="3348331"/>
              <a:ext cx="57803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21" idx="6"/>
              <a:endCxn id="124" idx="2"/>
            </p:cNvCxnSpPr>
            <p:nvPr/>
          </p:nvCxnSpPr>
          <p:spPr>
            <a:xfrm>
              <a:off x="8859240" y="3348332"/>
              <a:ext cx="569483" cy="49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23" idx="4"/>
              <a:endCxn id="121" idx="0"/>
            </p:cNvCxnSpPr>
            <p:nvPr/>
          </p:nvCxnSpPr>
          <p:spPr>
            <a:xfrm>
              <a:off x="8661602" y="2653042"/>
              <a:ext cx="8556" cy="50620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25" idx="4"/>
              <a:endCxn id="124" idx="0"/>
            </p:cNvCxnSpPr>
            <p:nvPr/>
          </p:nvCxnSpPr>
          <p:spPr>
            <a:xfrm>
              <a:off x="9617805" y="2653043"/>
              <a:ext cx="0" cy="51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23" idx="6"/>
              <a:endCxn id="125" idx="2"/>
            </p:cNvCxnSpPr>
            <p:nvPr/>
          </p:nvCxnSpPr>
          <p:spPr>
            <a:xfrm>
              <a:off x="8850684" y="2463960"/>
              <a:ext cx="57803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25" idx="6"/>
              <a:endCxn id="132" idx="2"/>
            </p:cNvCxnSpPr>
            <p:nvPr/>
          </p:nvCxnSpPr>
          <p:spPr>
            <a:xfrm>
              <a:off x="9806887" y="2463961"/>
              <a:ext cx="578039" cy="430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31" idx="4"/>
              <a:endCxn id="125" idx="0"/>
            </p:cNvCxnSpPr>
            <p:nvPr/>
          </p:nvCxnSpPr>
          <p:spPr>
            <a:xfrm>
              <a:off x="9617805" y="1768041"/>
              <a:ext cx="0" cy="5068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stCxn id="133" idx="2"/>
              <a:endCxn id="131" idx="6"/>
            </p:cNvCxnSpPr>
            <p:nvPr/>
          </p:nvCxnSpPr>
          <p:spPr>
            <a:xfrm flipH="1" flipV="1">
              <a:off x="9806887" y="1578959"/>
              <a:ext cx="57803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33" idx="4"/>
              <a:endCxn id="132" idx="0"/>
            </p:cNvCxnSpPr>
            <p:nvPr/>
          </p:nvCxnSpPr>
          <p:spPr>
            <a:xfrm>
              <a:off x="10574008" y="1768042"/>
              <a:ext cx="0" cy="51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Oval 188"/>
          <p:cNvSpPr>
            <a:spLocks noChangeAspect="1"/>
          </p:cNvSpPr>
          <p:nvPr/>
        </p:nvSpPr>
        <p:spPr>
          <a:xfrm>
            <a:off x="649419" y="5555574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>
            <a:spLocks noChangeAspect="1"/>
          </p:cNvSpPr>
          <p:nvPr/>
        </p:nvSpPr>
        <p:spPr>
          <a:xfrm>
            <a:off x="643412" y="6060933"/>
            <a:ext cx="378164" cy="378164"/>
          </a:xfrm>
          <a:prstGeom prst="ellipse">
            <a:avLst/>
          </a:prstGeom>
          <a:solidFill>
            <a:srgbClr val="420000"/>
          </a:solidFill>
          <a:ln>
            <a:solidFill>
              <a:srgbClr val="4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Box 190"/>
          <p:cNvSpPr txBox="1"/>
          <p:nvPr/>
        </p:nvSpPr>
        <p:spPr>
          <a:xfrm>
            <a:off x="1124299" y="5564406"/>
            <a:ext cx="4425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Vertex that is floating in the water</a:t>
            </a:r>
            <a:endParaRPr lang="en-US" sz="2400" dirty="0"/>
          </a:p>
        </p:txBody>
      </p:sp>
      <p:sp>
        <p:nvSpPr>
          <p:cNvPr id="192" name="TextBox 191"/>
          <p:cNvSpPr txBox="1"/>
          <p:nvPr/>
        </p:nvSpPr>
        <p:spPr>
          <a:xfrm>
            <a:off x="1124299" y="6069765"/>
            <a:ext cx="443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Vertex that is touching the ground</a:t>
            </a:r>
            <a:endParaRPr lang="en-US" sz="2400" dirty="0"/>
          </a:p>
        </p:txBody>
      </p:sp>
      <p:sp>
        <p:nvSpPr>
          <p:cNvPr id="196" name="TextBox 195"/>
          <p:cNvSpPr txBox="1"/>
          <p:nvPr/>
        </p:nvSpPr>
        <p:spPr>
          <a:xfrm>
            <a:off x="9556378" y="2494533"/>
            <a:ext cx="2397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Only one unique connection to ground exists</a:t>
            </a:r>
            <a:r>
              <a:rPr lang="en-US" sz="2400" dirty="0" smtClean="0"/>
              <a:t>, it is through this vertex.</a:t>
            </a:r>
            <a:endParaRPr lang="en-US" sz="2400" dirty="0"/>
          </a:p>
        </p:txBody>
      </p:sp>
      <p:sp>
        <p:nvSpPr>
          <p:cNvPr id="197" name="Oval 196"/>
          <p:cNvSpPr/>
          <p:nvPr/>
        </p:nvSpPr>
        <p:spPr>
          <a:xfrm>
            <a:off x="8523969" y="1735107"/>
            <a:ext cx="914400" cy="914400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TextBox 197"/>
          <p:cNvSpPr txBox="1"/>
          <p:nvPr/>
        </p:nvSpPr>
        <p:spPr>
          <a:xfrm>
            <a:off x="7735567" y="5195074"/>
            <a:ext cx="3840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These are Mesh </a:t>
            </a:r>
            <a:r>
              <a:rPr lang="en-US" sz="2400" b="1" dirty="0"/>
              <a:t>S</a:t>
            </a:r>
            <a:r>
              <a:rPr lang="en-US" sz="2400" b="1" dirty="0" smtClean="0"/>
              <a:t>ingularities</a:t>
            </a:r>
            <a:endParaRPr lang="en-US" sz="2400" b="1" dirty="0"/>
          </a:p>
        </p:txBody>
      </p:sp>
      <p:sp>
        <p:nvSpPr>
          <p:cNvPr id="200" name="Oval 199"/>
          <p:cNvSpPr/>
          <p:nvPr/>
        </p:nvSpPr>
        <p:spPr>
          <a:xfrm>
            <a:off x="1693259" y="2458992"/>
            <a:ext cx="914400" cy="914400"/>
          </a:xfrm>
          <a:prstGeom prst="ellipse">
            <a:avLst/>
          </a:prstGeom>
          <a:noFill/>
          <a:ln w="57150">
            <a:solidFill>
              <a:srgbClr val="31943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3628073" y="2453119"/>
            <a:ext cx="914400" cy="914400"/>
          </a:xfrm>
          <a:prstGeom prst="ellipse">
            <a:avLst/>
          </a:prstGeom>
          <a:noFill/>
          <a:ln w="57150">
            <a:solidFill>
              <a:srgbClr val="31943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Box 201"/>
          <p:cNvSpPr txBox="1"/>
          <p:nvPr/>
        </p:nvSpPr>
        <p:spPr>
          <a:xfrm>
            <a:off x="4415127" y="1607146"/>
            <a:ext cx="3191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two vertices allow for </a:t>
            </a:r>
            <a:r>
              <a:rPr lang="en-US" sz="2400" b="1" dirty="0" smtClean="0"/>
              <a:t>two unique connections </a:t>
            </a:r>
            <a:r>
              <a:rPr lang="en-US" sz="2400" dirty="0" smtClean="0"/>
              <a:t>to ground.</a:t>
            </a:r>
            <a:endParaRPr lang="en-US" sz="2400" dirty="0"/>
          </a:p>
        </p:txBody>
      </p:sp>
      <p:cxnSp>
        <p:nvCxnSpPr>
          <p:cNvPr id="204" name="Straight Arrow Connector 203"/>
          <p:cNvCxnSpPr/>
          <p:nvPr/>
        </p:nvCxnSpPr>
        <p:spPr>
          <a:xfrm flipH="1" flipV="1">
            <a:off x="6750312" y="4485794"/>
            <a:ext cx="1455181" cy="7092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/>
          <p:nvPr/>
        </p:nvCxnSpPr>
        <p:spPr>
          <a:xfrm flipH="1" flipV="1">
            <a:off x="7553738" y="3602271"/>
            <a:ext cx="1198255" cy="15198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H="1" flipV="1">
            <a:off x="8502411" y="2830164"/>
            <a:ext cx="872882" cy="23597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Straight Arrow Connector 213"/>
          <p:cNvCxnSpPr>
            <a:endCxn id="125" idx="5"/>
          </p:cNvCxnSpPr>
          <p:nvPr/>
        </p:nvCxnSpPr>
        <p:spPr>
          <a:xfrm flipH="1" flipV="1">
            <a:off x="9106314" y="2355625"/>
            <a:ext cx="497308" cy="71941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79444" y="4909438"/>
            <a:ext cx="4182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There are </a:t>
            </a:r>
            <a:r>
              <a:rPr lang="en-US" sz="2400" b="1" dirty="0" smtClean="0"/>
              <a:t>no</a:t>
            </a:r>
            <a:r>
              <a:rPr lang="en-US" sz="2400" dirty="0" smtClean="0"/>
              <a:t> Mesh</a:t>
            </a:r>
            <a:r>
              <a:rPr lang="en-US" sz="2400" b="1" dirty="0" smtClean="0"/>
              <a:t> </a:t>
            </a:r>
            <a:r>
              <a:rPr lang="en-US" sz="2400" dirty="0"/>
              <a:t>S</a:t>
            </a:r>
            <a:r>
              <a:rPr lang="en-US" sz="2400" dirty="0" smtClean="0"/>
              <a:t>ingularities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77078" y="5465662"/>
            <a:ext cx="5085744" cy="11339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Arrow Connector 102"/>
          <p:cNvCxnSpPr>
            <a:endCxn id="18" idx="7"/>
          </p:cNvCxnSpPr>
          <p:nvPr/>
        </p:nvCxnSpPr>
        <p:spPr>
          <a:xfrm flipH="1">
            <a:off x="2306575" y="2206311"/>
            <a:ext cx="2009567" cy="562042"/>
          </a:xfrm>
          <a:prstGeom prst="straightConnector1">
            <a:avLst/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202" idx="1"/>
            <a:endCxn id="21" idx="7"/>
          </p:cNvCxnSpPr>
          <p:nvPr/>
        </p:nvCxnSpPr>
        <p:spPr>
          <a:xfrm flipH="1">
            <a:off x="4218977" y="2207311"/>
            <a:ext cx="196150" cy="561042"/>
          </a:xfrm>
          <a:prstGeom prst="straightConnector1">
            <a:avLst/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2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86414"/>
              </p:ext>
            </p:extLst>
          </p:nvPr>
        </p:nvGraphicFramePr>
        <p:xfrm>
          <a:off x="5892800" y="1572196"/>
          <a:ext cx="6705603" cy="5120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Acrobat Document" r:id="rId3" imgW="4876640" imgH="3724148" progId="AcroExch.Document.DC">
                  <p:embed/>
                </p:oleObj>
              </mc:Choice>
              <mc:Fallback>
                <p:oleObj name="Acrobat Document" r:id="rId3" imgW="4876640" imgH="3724148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92800" y="1572196"/>
                        <a:ext cx="6705603" cy="5120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Singularities Cause Headaches for Scientists Running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Mesh Singularities cause convergence problems for solvers</a:t>
            </a:r>
          </a:p>
          <a:p>
            <a:r>
              <a:rPr lang="en-US" dirty="0" smtClean="0"/>
              <a:t>Mesh Singularities are difficult to detect</a:t>
            </a:r>
          </a:p>
          <a:p>
            <a:r>
              <a:rPr lang="en-US" dirty="0" smtClean="0"/>
              <a:t>Mesh Singularities can form during simulation</a:t>
            </a:r>
          </a:p>
        </p:txBody>
      </p:sp>
    </p:spTree>
    <p:extLst>
      <p:ext uri="{BB962C8B-B14F-4D97-AF65-F5344CB8AC3E}">
        <p14:creationId xmlns:p14="http://schemas.microsoft.com/office/powerpoint/2010/main" val="34435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Detecting/Removing Mesh Singularities is the Most Efficient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Tuminaro</a:t>
            </a:r>
            <a:r>
              <a:rPr lang="en-US" dirty="0" smtClean="0"/>
              <a:t> et. al. 2016 shows this</a:t>
            </a:r>
          </a:p>
          <a:p>
            <a:pPr lvl="1"/>
            <a:r>
              <a:rPr lang="en-US" dirty="0" smtClean="0"/>
              <a:t>Proposes a “quick fix” to find both icebergs and floating peninsulas</a:t>
            </a:r>
          </a:p>
          <a:p>
            <a:pPr lvl="1"/>
            <a:r>
              <a:rPr lang="en-US" dirty="0" smtClean="0"/>
              <a:t>Implemented in a serial 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Zou et. al. detect icebergs only, and on a structured mesh</a:t>
            </a:r>
          </a:p>
          <a:p>
            <a:r>
              <a:rPr lang="en-US" dirty="0" smtClean="0"/>
              <a:t>Harrison et. al. 2015 detects icebergs in 3D meshes</a:t>
            </a:r>
          </a:p>
          <a:p>
            <a:r>
              <a:rPr lang="en-US" dirty="0" smtClean="0"/>
              <a:t>A well-studied graph problem, </a:t>
            </a:r>
            <a:r>
              <a:rPr lang="en-US" dirty="0" err="1" smtClean="0"/>
              <a:t>Biconnectivity</a:t>
            </a:r>
            <a:r>
              <a:rPr lang="en-US" dirty="0" smtClean="0"/>
              <a:t>, relates to this </a:t>
            </a:r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Work-optimal serial algorithm by Hopcroft and </a:t>
            </a:r>
            <a:r>
              <a:rPr lang="en-US" dirty="0" err="1" smtClean="0"/>
              <a:t>Tarjan</a:t>
            </a:r>
            <a:r>
              <a:rPr lang="en-US" dirty="0"/>
              <a:t> </a:t>
            </a:r>
            <a:r>
              <a:rPr lang="en-US" dirty="0" smtClean="0"/>
              <a:t>1973</a:t>
            </a:r>
          </a:p>
          <a:p>
            <a:pPr lvl="1"/>
            <a:r>
              <a:rPr lang="en-US" dirty="0" smtClean="0"/>
              <a:t>Shared-memory parallel algorithm by </a:t>
            </a:r>
            <a:r>
              <a:rPr lang="en-US" dirty="0" err="1" smtClean="0"/>
              <a:t>Tarjan</a:t>
            </a:r>
            <a:r>
              <a:rPr lang="en-US" dirty="0" smtClean="0"/>
              <a:t> and </a:t>
            </a:r>
            <a:r>
              <a:rPr lang="en-US" dirty="0" err="1" smtClean="0"/>
              <a:t>Vishkin</a:t>
            </a:r>
            <a:r>
              <a:rPr lang="en-US" dirty="0" smtClean="0"/>
              <a:t> 1985</a:t>
            </a:r>
            <a:endParaRPr lang="en-US" dirty="0" smtClean="0"/>
          </a:p>
          <a:p>
            <a:pPr lvl="1"/>
            <a:r>
              <a:rPr lang="en-US" dirty="0" smtClean="0"/>
              <a:t>Two shared-memory algorithms by </a:t>
            </a:r>
            <a:r>
              <a:rPr lang="en-US" dirty="0" err="1" smtClean="0"/>
              <a:t>Slota</a:t>
            </a:r>
            <a:r>
              <a:rPr lang="en-US" dirty="0" smtClean="0"/>
              <a:t> et. al. 2014</a:t>
            </a:r>
          </a:p>
          <a:p>
            <a:pPr lvl="1"/>
            <a:r>
              <a:rPr lang="en-US" dirty="0" smtClean="0"/>
              <a:t>A more recent shared-memory algorithm by Chaitanya et. al.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the Mesh into a Graph Loses Useful Information</a:t>
            </a:r>
            <a:endParaRPr lang="en-US" dirty="0"/>
          </a:p>
        </p:txBody>
      </p:sp>
      <p:grpSp>
        <p:nvGrpSpPr>
          <p:cNvPr id="248" name="Group 247"/>
          <p:cNvGrpSpPr/>
          <p:nvPr/>
        </p:nvGrpSpPr>
        <p:grpSpPr>
          <a:xfrm>
            <a:off x="587028" y="2525060"/>
            <a:ext cx="10518781" cy="3074261"/>
            <a:chOff x="473326" y="2087824"/>
            <a:chExt cx="10518781" cy="3074261"/>
          </a:xfrm>
        </p:grpSpPr>
        <p:grpSp>
          <p:nvGrpSpPr>
            <p:cNvPr id="246" name="Group 245"/>
            <p:cNvGrpSpPr/>
            <p:nvPr/>
          </p:nvGrpSpPr>
          <p:grpSpPr>
            <a:xfrm>
              <a:off x="473326" y="2087824"/>
              <a:ext cx="5587813" cy="3068995"/>
              <a:chOff x="-124988" y="1918489"/>
              <a:chExt cx="5587813" cy="3068995"/>
            </a:xfrm>
          </p:grpSpPr>
          <p:grpSp>
            <p:nvGrpSpPr>
              <p:cNvPr id="164" name="Group 163"/>
              <p:cNvGrpSpPr/>
              <p:nvPr/>
            </p:nvGrpSpPr>
            <p:grpSpPr>
              <a:xfrm>
                <a:off x="759177" y="2370139"/>
                <a:ext cx="4323054" cy="1795639"/>
                <a:chOff x="759177" y="2054049"/>
                <a:chExt cx="4323054" cy="1795639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1394169" y="2167169"/>
                  <a:ext cx="2550451" cy="545775"/>
                </a:xfrm>
                <a:prstGeom prst="rect">
                  <a:avLst/>
                </a:prstGeom>
                <a:solidFill>
                  <a:srgbClr val="D0CECE"/>
                </a:solidFill>
                <a:ln>
                  <a:solidFill>
                    <a:srgbClr val="D0CE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1394169" y="2717606"/>
                  <a:ext cx="1028577" cy="503791"/>
                </a:xfrm>
                <a:prstGeom prst="rect">
                  <a:avLst/>
                </a:prstGeom>
                <a:solidFill>
                  <a:srgbClr val="D0CECE"/>
                </a:solidFill>
                <a:ln>
                  <a:solidFill>
                    <a:srgbClr val="D0CE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398843" y="2728101"/>
                  <a:ext cx="544607" cy="503791"/>
                </a:xfrm>
                <a:prstGeom prst="rect">
                  <a:avLst/>
                </a:prstGeom>
                <a:solidFill>
                  <a:srgbClr val="D0CECE"/>
                </a:solidFill>
                <a:ln>
                  <a:solidFill>
                    <a:srgbClr val="D0CE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2390089" y="3215562"/>
                  <a:ext cx="1028577" cy="503791"/>
                </a:xfrm>
                <a:prstGeom prst="rect">
                  <a:avLst/>
                </a:prstGeom>
                <a:solidFill>
                  <a:srgbClr val="D0CECE"/>
                </a:solidFill>
                <a:ln>
                  <a:solidFill>
                    <a:srgbClr val="D0CE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406428" y="2710596"/>
                  <a:ext cx="544607" cy="503791"/>
                </a:xfrm>
                <a:prstGeom prst="rect">
                  <a:avLst/>
                </a:prstGeom>
                <a:solidFill>
                  <a:srgbClr val="D0CECE"/>
                </a:solidFill>
                <a:ln>
                  <a:solidFill>
                    <a:srgbClr val="D0CE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869385" y="3214387"/>
                  <a:ext cx="544607" cy="503791"/>
                </a:xfrm>
                <a:prstGeom prst="rect">
                  <a:avLst/>
                </a:prstGeom>
                <a:solidFill>
                  <a:srgbClr val="D0CECE"/>
                </a:solidFill>
                <a:ln>
                  <a:solidFill>
                    <a:srgbClr val="D0CEC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Oval 3"/>
                <p:cNvSpPr>
                  <a:spLocks noChangeAspect="1"/>
                </p:cNvSpPr>
                <p:nvPr/>
              </p:nvSpPr>
              <p:spPr>
                <a:xfrm>
                  <a:off x="1262973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Oval 4"/>
                <p:cNvSpPr>
                  <a:spLocks noChangeAspect="1"/>
                </p:cNvSpPr>
                <p:nvPr/>
              </p:nvSpPr>
              <p:spPr>
                <a:xfrm>
                  <a:off x="1262971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Oval 5"/>
                <p:cNvSpPr>
                  <a:spLocks noChangeAspect="1"/>
                </p:cNvSpPr>
                <p:nvPr/>
              </p:nvSpPr>
              <p:spPr>
                <a:xfrm>
                  <a:off x="1766766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Oval 6"/>
                <p:cNvSpPr>
                  <a:spLocks noChangeAspect="1"/>
                </p:cNvSpPr>
                <p:nvPr/>
              </p:nvSpPr>
              <p:spPr>
                <a:xfrm>
                  <a:off x="1766766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/>
                <p:cNvSpPr>
                  <a:spLocks noChangeAspect="1"/>
                </p:cNvSpPr>
                <p:nvPr/>
              </p:nvSpPr>
              <p:spPr>
                <a:xfrm>
                  <a:off x="2279887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/>
                <p:cNvSpPr>
                  <a:spLocks noChangeAspect="1"/>
                </p:cNvSpPr>
                <p:nvPr/>
              </p:nvSpPr>
              <p:spPr>
                <a:xfrm>
                  <a:off x="2279886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/>
                <p:cNvSpPr>
                  <a:spLocks noChangeAspect="1"/>
                </p:cNvSpPr>
                <p:nvPr/>
              </p:nvSpPr>
              <p:spPr>
                <a:xfrm>
                  <a:off x="2783680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/>
                <p:cNvSpPr>
                  <a:spLocks noChangeAspect="1"/>
                </p:cNvSpPr>
                <p:nvPr/>
              </p:nvSpPr>
              <p:spPr>
                <a:xfrm>
                  <a:off x="2783680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/>
                <p:cNvSpPr>
                  <a:spLocks noChangeAspect="1"/>
                </p:cNvSpPr>
                <p:nvPr/>
              </p:nvSpPr>
              <p:spPr>
                <a:xfrm>
                  <a:off x="3287473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/>
                <p:cNvSpPr>
                  <a:spLocks noChangeAspect="1"/>
                </p:cNvSpPr>
                <p:nvPr/>
              </p:nvSpPr>
              <p:spPr>
                <a:xfrm>
                  <a:off x="3287471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/>
                <p:cNvSpPr>
                  <a:spLocks noChangeAspect="1"/>
                </p:cNvSpPr>
                <p:nvPr/>
              </p:nvSpPr>
              <p:spPr>
                <a:xfrm>
                  <a:off x="3791265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/>
                <p:cNvSpPr>
                  <a:spLocks noChangeAspect="1"/>
                </p:cNvSpPr>
                <p:nvPr/>
              </p:nvSpPr>
              <p:spPr>
                <a:xfrm>
                  <a:off x="3791265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>
                  <a:spLocks noChangeAspect="1"/>
                </p:cNvSpPr>
                <p:nvPr/>
              </p:nvSpPr>
              <p:spPr>
                <a:xfrm>
                  <a:off x="2783678" y="3062515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>
                  <a:spLocks noChangeAspect="1"/>
                </p:cNvSpPr>
                <p:nvPr/>
              </p:nvSpPr>
              <p:spPr>
                <a:xfrm>
                  <a:off x="2783677" y="3566306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>
                  <a:spLocks noChangeAspect="1"/>
                </p:cNvSpPr>
                <p:nvPr/>
              </p:nvSpPr>
              <p:spPr>
                <a:xfrm>
                  <a:off x="3287471" y="3566306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>
                  <a:spLocks noChangeAspect="1"/>
                </p:cNvSpPr>
                <p:nvPr/>
              </p:nvSpPr>
              <p:spPr>
                <a:xfrm>
                  <a:off x="3287471" y="3062515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>
                  <a:spLocks noChangeAspect="1"/>
                </p:cNvSpPr>
                <p:nvPr/>
              </p:nvSpPr>
              <p:spPr>
                <a:xfrm>
                  <a:off x="3791264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>
                  <a:spLocks noChangeAspect="1"/>
                </p:cNvSpPr>
                <p:nvPr/>
              </p:nvSpPr>
              <p:spPr>
                <a:xfrm>
                  <a:off x="2279884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>
                  <a:spLocks noChangeAspect="1"/>
                </p:cNvSpPr>
                <p:nvPr/>
              </p:nvSpPr>
              <p:spPr>
                <a:xfrm>
                  <a:off x="2279882" y="3565422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/>
                <p:cNvSpPr>
                  <a:spLocks noChangeAspect="1"/>
                </p:cNvSpPr>
                <p:nvPr/>
              </p:nvSpPr>
              <p:spPr>
                <a:xfrm>
                  <a:off x="759179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>
                  <a:spLocks noChangeAspect="1"/>
                </p:cNvSpPr>
                <p:nvPr/>
              </p:nvSpPr>
              <p:spPr>
                <a:xfrm>
                  <a:off x="759177" y="3565422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>
                  <a:spLocks noChangeAspect="1"/>
                </p:cNvSpPr>
                <p:nvPr/>
              </p:nvSpPr>
              <p:spPr>
                <a:xfrm>
                  <a:off x="1262971" y="3565422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>
                  <a:spLocks noChangeAspect="1"/>
                </p:cNvSpPr>
                <p:nvPr/>
              </p:nvSpPr>
              <p:spPr>
                <a:xfrm>
                  <a:off x="1262971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>
                  <a:spLocks noChangeAspect="1"/>
                </p:cNvSpPr>
                <p:nvPr/>
              </p:nvSpPr>
              <p:spPr>
                <a:xfrm>
                  <a:off x="1766766" y="306162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>
                  <a:spLocks noChangeAspect="1"/>
                </p:cNvSpPr>
                <p:nvPr/>
              </p:nvSpPr>
              <p:spPr>
                <a:xfrm>
                  <a:off x="4295057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>
                  <a:spLocks noChangeAspect="1"/>
                </p:cNvSpPr>
                <p:nvPr/>
              </p:nvSpPr>
              <p:spPr>
                <a:xfrm>
                  <a:off x="4295055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>
                  <a:spLocks noChangeAspect="1"/>
                </p:cNvSpPr>
                <p:nvPr/>
              </p:nvSpPr>
              <p:spPr>
                <a:xfrm>
                  <a:off x="4798849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/>
                <p:cNvSpPr>
                  <a:spLocks noChangeAspect="1"/>
                </p:cNvSpPr>
                <p:nvPr/>
              </p:nvSpPr>
              <p:spPr>
                <a:xfrm>
                  <a:off x="4798849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4" name="Straight Connector 43"/>
                <p:cNvCxnSpPr>
                  <a:stCxn id="4" idx="4"/>
                  <a:endCxn id="5" idx="0"/>
                </p:cNvCxnSpPr>
                <p:nvPr/>
              </p:nvCxnSpPr>
              <p:spPr>
                <a:xfrm flipH="1">
                  <a:off x="1404663" y="2337431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>
                  <a:stCxn id="4" idx="6"/>
                  <a:endCxn id="7" idx="2"/>
                </p:cNvCxnSpPr>
                <p:nvPr/>
              </p:nvCxnSpPr>
              <p:spPr>
                <a:xfrm>
                  <a:off x="1546355" y="2195740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>
                  <a:stCxn id="7" idx="6"/>
                  <a:endCxn id="8" idx="2"/>
                </p:cNvCxnSpPr>
                <p:nvPr/>
              </p:nvCxnSpPr>
              <p:spPr>
                <a:xfrm>
                  <a:off x="2050148" y="2195740"/>
                  <a:ext cx="229739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>
                  <a:stCxn id="7" idx="4"/>
                  <a:endCxn id="6" idx="0"/>
                </p:cNvCxnSpPr>
                <p:nvPr/>
              </p:nvCxnSpPr>
              <p:spPr>
                <a:xfrm>
                  <a:off x="1908457" y="2337431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>
                  <a:stCxn id="5" idx="6"/>
                  <a:endCxn id="6" idx="2"/>
                </p:cNvCxnSpPr>
                <p:nvPr/>
              </p:nvCxnSpPr>
              <p:spPr>
                <a:xfrm>
                  <a:off x="1546353" y="2699531"/>
                  <a:ext cx="220413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>
                  <a:stCxn id="9" idx="2"/>
                  <a:endCxn id="6" idx="6"/>
                </p:cNvCxnSpPr>
                <p:nvPr/>
              </p:nvCxnSpPr>
              <p:spPr>
                <a:xfrm flipH="1">
                  <a:off x="2050148" y="2699531"/>
                  <a:ext cx="22973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>
                  <a:stCxn id="9" idx="0"/>
                  <a:endCxn id="8" idx="4"/>
                </p:cNvCxnSpPr>
                <p:nvPr/>
              </p:nvCxnSpPr>
              <p:spPr>
                <a:xfrm flipV="1">
                  <a:off x="2421577" y="2337431"/>
                  <a:ext cx="1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>
                  <a:stCxn id="8" idx="6"/>
                  <a:endCxn id="11" idx="2"/>
                </p:cNvCxnSpPr>
                <p:nvPr/>
              </p:nvCxnSpPr>
              <p:spPr>
                <a:xfrm>
                  <a:off x="2563269" y="2195740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>
                  <a:stCxn id="9" idx="6"/>
                  <a:endCxn id="10" idx="2"/>
                </p:cNvCxnSpPr>
                <p:nvPr/>
              </p:nvCxnSpPr>
              <p:spPr>
                <a:xfrm>
                  <a:off x="2563268" y="2699531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>
                  <a:stCxn id="11" idx="4"/>
                  <a:endCxn id="10" idx="0"/>
                </p:cNvCxnSpPr>
                <p:nvPr/>
              </p:nvCxnSpPr>
              <p:spPr>
                <a:xfrm>
                  <a:off x="2925371" y="2337431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>
                  <a:stCxn id="13" idx="2"/>
                  <a:endCxn id="10" idx="6"/>
                </p:cNvCxnSpPr>
                <p:nvPr/>
              </p:nvCxnSpPr>
              <p:spPr>
                <a:xfrm flipH="1">
                  <a:off x="3067062" y="2699531"/>
                  <a:ext cx="220409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>
                  <a:stCxn id="12" idx="2"/>
                  <a:endCxn id="11" idx="6"/>
                </p:cNvCxnSpPr>
                <p:nvPr/>
              </p:nvCxnSpPr>
              <p:spPr>
                <a:xfrm flipH="1">
                  <a:off x="3067062" y="2195740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>
                  <a:stCxn id="12" idx="6"/>
                  <a:endCxn id="15" idx="2"/>
                </p:cNvCxnSpPr>
                <p:nvPr/>
              </p:nvCxnSpPr>
              <p:spPr>
                <a:xfrm>
                  <a:off x="3570855" y="2195740"/>
                  <a:ext cx="22041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>
                  <a:stCxn id="12" idx="4"/>
                  <a:endCxn id="13" idx="0"/>
                </p:cNvCxnSpPr>
                <p:nvPr/>
              </p:nvCxnSpPr>
              <p:spPr>
                <a:xfrm flipH="1">
                  <a:off x="3429162" y="2337431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>
                  <a:stCxn id="15" idx="4"/>
                  <a:endCxn id="14" idx="0"/>
                </p:cNvCxnSpPr>
                <p:nvPr/>
              </p:nvCxnSpPr>
              <p:spPr>
                <a:xfrm>
                  <a:off x="3932956" y="2337431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>
                  <a:stCxn id="13" idx="6"/>
                  <a:endCxn id="14" idx="2"/>
                </p:cNvCxnSpPr>
                <p:nvPr/>
              </p:nvCxnSpPr>
              <p:spPr>
                <a:xfrm>
                  <a:off x="3570853" y="2699531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>
                  <a:stCxn id="24" idx="0"/>
                  <a:endCxn id="14" idx="4"/>
                </p:cNvCxnSpPr>
                <p:nvPr/>
              </p:nvCxnSpPr>
              <p:spPr>
                <a:xfrm flipV="1">
                  <a:off x="3932955" y="2841222"/>
                  <a:ext cx="1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33" idx="0"/>
                  <a:endCxn id="32" idx="4"/>
                </p:cNvCxnSpPr>
                <p:nvPr/>
              </p:nvCxnSpPr>
              <p:spPr>
                <a:xfrm flipV="1">
                  <a:off x="4436746" y="2841222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>
                  <a:stCxn id="32" idx="6"/>
                  <a:endCxn id="35" idx="2"/>
                </p:cNvCxnSpPr>
                <p:nvPr/>
              </p:nvCxnSpPr>
              <p:spPr>
                <a:xfrm>
                  <a:off x="4578439" y="2699531"/>
                  <a:ext cx="22041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>
                  <a:stCxn id="34" idx="0"/>
                  <a:endCxn id="35" idx="4"/>
                </p:cNvCxnSpPr>
                <p:nvPr/>
              </p:nvCxnSpPr>
              <p:spPr>
                <a:xfrm flipV="1">
                  <a:off x="4940540" y="2841222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>
                  <a:stCxn id="34" idx="2"/>
                  <a:endCxn id="33" idx="6"/>
                </p:cNvCxnSpPr>
                <p:nvPr/>
              </p:nvCxnSpPr>
              <p:spPr>
                <a:xfrm flipH="1">
                  <a:off x="4578437" y="3203322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>
                  <a:stCxn id="24" idx="2"/>
                  <a:endCxn id="23" idx="6"/>
                </p:cNvCxnSpPr>
                <p:nvPr/>
              </p:nvCxnSpPr>
              <p:spPr>
                <a:xfrm flipH="1">
                  <a:off x="3570853" y="3203322"/>
                  <a:ext cx="220411" cy="88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>
                  <a:stCxn id="23" idx="0"/>
                  <a:endCxn id="13" idx="4"/>
                </p:cNvCxnSpPr>
                <p:nvPr/>
              </p:nvCxnSpPr>
              <p:spPr>
                <a:xfrm flipV="1">
                  <a:off x="3429162" y="2841222"/>
                  <a:ext cx="0" cy="221293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>
                  <a:stCxn id="23" idx="2"/>
                  <a:endCxn id="20" idx="6"/>
                </p:cNvCxnSpPr>
                <p:nvPr/>
              </p:nvCxnSpPr>
              <p:spPr>
                <a:xfrm flipH="1">
                  <a:off x="3067060" y="3204206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>
                  <a:stCxn id="22" idx="0"/>
                  <a:endCxn id="23" idx="4"/>
                </p:cNvCxnSpPr>
                <p:nvPr/>
              </p:nvCxnSpPr>
              <p:spPr>
                <a:xfrm flipV="1">
                  <a:off x="3429162" y="3345897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>
                  <a:stCxn id="22" idx="2"/>
                  <a:endCxn id="21" idx="6"/>
                </p:cNvCxnSpPr>
                <p:nvPr/>
              </p:nvCxnSpPr>
              <p:spPr>
                <a:xfrm flipH="1">
                  <a:off x="3067059" y="3707997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>
                  <a:stCxn id="21" idx="0"/>
                  <a:endCxn id="20" idx="4"/>
                </p:cNvCxnSpPr>
                <p:nvPr/>
              </p:nvCxnSpPr>
              <p:spPr>
                <a:xfrm flipV="1">
                  <a:off x="2925368" y="3345897"/>
                  <a:ext cx="1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>
                  <a:stCxn id="21" idx="2"/>
                  <a:endCxn id="26" idx="6"/>
                </p:cNvCxnSpPr>
                <p:nvPr/>
              </p:nvCxnSpPr>
              <p:spPr>
                <a:xfrm flipH="1" flipV="1">
                  <a:off x="2563264" y="3707113"/>
                  <a:ext cx="220413" cy="88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>
                  <a:stCxn id="26" idx="0"/>
                  <a:endCxn id="25" idx="4"/>
                </p:cNvCxnSpPr>
                <p:nvPr/>
              </p:nvCxnSpPr>
              <p:spPr>
                <a:xfrm flipV="1">
                  <a:off x="2421573" y="3345013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>
                  <a:stCxn id="25" idx="6"/>
                  <a:endCxn id="20" idx="2"/>
                </p:cNvCxnSpPr>
                <p:nvPr/>
              </p:nvCxnSpPr>
              <p:spPr>
                <a:xfrm>
                  <a:off x="2563266" y="3203322"/>
                  <a:ext cx="220412" cy="88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>
                  <a:stCxn id="9" idx="4"/>
                  <a:endCxn id="25" idx="0"/>
                </p:cNvCxnSpPr>
                <p:nvPr/>
              </p:nvCxnSpPr>
              <p:spPr>
                <a:xfrm flipH="1">
                  <a:off x="2421575" y="2841222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>
                  <a:stCxn id="31" idx="6"/>
                  <a:endCxn id="25" idx="2"/>
                </p:cNvCxnSpPr>
                <p:nvPr/>
              </p:nvCxnSpPr>
              <p:spPr>
                <a:xfrm>
                  <a:off x="2050148" y="3203320"/>
                  <a:ext cx="229736" cy="2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>
                  <a:stCxn id="6" idx="4"/>
                  <a:endCxn id="31" idx="0"/>
                </p:cNvCxnSpPr>
                <p:nvPr/>
              </p:nvCxnSpPr>
              <p:spPr>
                <a:xfrm>
                  <a:off x="1908457" y="2841222"/>
                  <a:ext cx="0" cy="22040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>
                  <a:stCxn id="5" idx="4"/>
                  <a:endCxn id="30" idx="0"/>
                </p:cNvCxnSpPr>
                <p:nvPr/>
              </p:nvCxnSpPr>
              <p:spPr>
                <a:xfrm>
                  <a:off x="1404662" y="2841222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>
                  <a:stCxn id="31" idx="2"/>
                  <a:endCxn id="30" idx="6"/>
                </p:cNvCxnSpPr>
                <p:nvPr/>
              </p:nvCxnSpPr>
              <p:spPr>
                <a:xfrm flipH="1">
                  <a:off x="1546353" y="3203320"/>
                  <a:ext cx="220413" cy="2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>
                  <a:stCxn id="30" idx="4"/>
                  <a:endCxn id="29" idx="0"/>
                </p:cNvCxnSpPr>
                <p:nvPr/>
              </p:nvCxnSpPr>
              <p:spPr>
                <a:xfrm>
                  <a:off x="1404662" y="3345013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/>
                <p:cNvCxnSpPr>
                  <a:stCxn id="28" idx="6"/>
                  <a:endCxn id="29" idx="2"/>
                </p:cNvCxnSpPr>
                <p:nvPr/>
              </p:nvCxnSpPr>
              <p:spPr>
                <a:xfrm>
                  <a:off x="1042559" y="3707113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>
                  <a:stCxn id="27" idx="4"/>
                  <a:endCxn id="28" idx="0"/>
                </p:cNvCxnSpPr>
                <p:nvPr/>
              </p:nvCxnSpPr>
              <p:spPr>
                <a:xfrm flipH="1">
                  <a:off x="900868" y="3345013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>
                  <a:stCxn id="30" idx="2"/>
                  <a:endCxn id="27" idx="6"/>
                </p:cNvCxnSpPr>
                <p:nvPr/>
              </p:nvCxnSpPr>
              <p:spPr>
                <a:xfrm flipH="1">
                  <a:off x="1042561" y="3203322"/>
                  <a:ext cx="22041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9" name="TextBox 238"/>
              <p:cNvSpPr txBox="1"/>
              <p:nvPr/>
            </p:nvSpPr>
            <p:spPr>
              <a:xfrm>
                <a:off x="-124988" y="1918489"/>
                <a:ext cx="55878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/>
                  <a:t>Meshes have vertices, edges, and elements</a:t>
                </a:r>
                <a:endParaRPr lang="en-US" sz="2400" dirty="0"/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1107195" y="4525819"/>
                <a:ext cx="36270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/>
                  <a:t>Easy to spot holes in the ice</a:t>
                </a:r>
                <a:endParaRPr lang="en-US" sz="2400" dirty="0"/>
              </a:p>
            </p:txBody>
          </p:sp>
          <p:cxnSp>
            <p:nvCxnSpPr>
              <p:cNvPr id="243" name="Straight Arrow Connector 242"/>
              <p:cNvCxnSpPr/>
              <p:nvPr/>
            </p:nvCxnSpPr>
            <p:spPr>
              <a:xfrm flipH="1" flipV="1">
                <a:off x="3067059" y="3295642"/>
                <a:ext cx="724205" cy="1230177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7" name="Group 246"/>
            <p:cNvGrpSpPr/>
            <p:nvPr/>
          </p:nvGrpSpPr>
          <p:grpSpPr>
            <a:xfrm>
              <a:off x="6270109" y="2087824"/>
              <a:ext cx="4721998" cy="3074261"/>
              <a:chOff x="5671795" y="1918489"/>
              <a:chExt cx="4721998" cy="3074261"/>
            </a:xfrm>
          </p:grpSpPr>
          <p:grpSp>
            <p:nvGrpSpPr>
              <p:cNvPr id="165" name="Group 164"/>
              <p:cNvGrpSpPr/>
              <p:nvPr/>
            </p:nvGrpSpPr>
            <p:grpSpPr>
              <a:xfrm>
                <a:off x="5685738" y="2398266"/>
                <a:ext cx="4323054" cy="1795639"/>
                <a:chOff x="759177" y="2054049"/>
                <a:chExt cx="4323054" cy="1795639"/>
              </a:xfrm>
            </p:grpSpPr>
            <p:sp>
              <p:nvSpPr>
                <p:cNvPr id="172" name="Oval 171"/>
                <p:cNvSpPr>
                  <a:spLocks noChangeAspect="1"/>
                </p:cNvSpPr>
                <p:nvPr/>
              </p:nvSpPr>
              <p:spPr>
                <a:xfrm>
                  <a:off x="1262973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Oval 172"/>
                <p:cNvSpPr>
                  <a:spLocks noChangeAspect="1"/>
                </p:cNvSpPr>
                <p:nvPr/>
              </p:nvSpPr>
              <p:spPr>
                <a:xfrm>
                  <a:off x="1262971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Oval 173"/>
                <p:cNvSpPr>
                  <a:spLocks noChangeAspect="1"/>
                </p:cNvSpPr>
                <p:nvPr/>
              </p:nvSpPr>
              <p:spPr>
                <a:xfrm>
                  <a:off x="1766766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Oval 174"/>
                <p:cNvSpPr>
                  <a:spLocks noChangeAspect="1"/>
                </p:cNvSpPr>
                <p:nvPr/>
              </p:nvSpPr>
              <p:spPr>
                <a:xfrm>
                  <a:off x="1766766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Oval 175"/>
                <p:cNvSpPr>
                  <a:spLocks noChangeAspect="1"/>
                </p:cNvSpPr>
                <p:nvPr/>
              </p:nvSpPr>
              <p:spPr>
                <a:xfrm>
                  <a:off x="2279887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Oval 176"/>
                <p:cNvSpPr>
                  <a:spLocks noChangeAspect="1"/>
                </p:cNvSpPr>
                <p:nvPr/>
              </p:nvSpPr>
              <p:spPr>
                <a:xfrm>
                  <a:off x="2279886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77"/>
                <p:cNvSpPr>
                  <a:spLocks noChangeAspect="1"/>
                </p:cNvSpPr>
                <p:nvPr/>
              </p:nvSpPr>
              <p:spPr>
                <a:xfrm>
                  <a:off x="2783680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/>
                <p:cNvSpPr>
                  <a:spLocks noChangeAspect="1"/>
                </p:cNvSpPr>
                <p:nvPr/>
              </p:nvSpPr>
              <p:spPr>
                <a:xfrm>
                  <a:off x="2783680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Oval 179"/>
                <p:cNvSpPr>
                  <a:spLocks noChangeAspect="1"/>
                </p:cNvSpPr>
                <p:nvPr/>
              </p:nvSpPr>
              <p:spPr>
                <a:xfrm>
                  <a:off x="3287473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80"/>
                <p:cNvSpPr>
                  <a:spLocks noChangeAspect="1"/>
                </p:cNvSpPr>
                <p:nvPr/>
              </p:nvSpPr>
              <p:spPr>
                <a:xfrm>
                  <a:off x="3287471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Oval 181"/>
                <p:cNvSpPr>
                  <a:spLocks noChangeAspect="1"/>
                </p:cNvSpPr>
                <p:nvPr/>
              </p:nvSpPr>
              <p:spPr>
                <a:xfrm>
                  <a:off x="3791265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Oval 182"/>
                <p:cNvSpPr>
                  <a:spLocks noChangeAspect="1"/>
                </p:cNvSpPr>
                <p:nvPr/>
              </p:nvSpPr>
              <p:spPr>
                <a:xfrm>
                  <a:off x="3791265" y="205404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Oval 183"/>
                <p:cNvSpPr>
                  <a:spLocks noChangeAspect="1"/>
                </p:cNvSpPr>
                <p:nvPr/>
              </p:nvSpPr>
              <p:spPr>
                <a:xfrm>
                  <a:off x="2783678" y="3062515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Oval 184"/>
                <p:cNvSpPr>
                  <a:spLocks noChangeAspect="1"/>
                </p:cNvSpPr>
                <p:nvPr/>
              </p:nvSpPr>
              <p:spPr>
                <a:xfrm>
                  <a:off x="2783677" y="3566306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Oval 185"/>
                <p:cNvSpPr>
                  <a:spLocks noChangeAspect="1"/>
                </p:cNvSpPr>
                <p:nvPr/>
              </p:nvSpPr>
              <p:spPr>
                <a:xfrm>
                  <a:off x="3287471" y="3566306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Oval 186"/>
                <p:cNvSpPr>
                  <a:spLocks noChangeAspect="1"/>
                </p:cNvSpPr>
                <p:nvPr/>
              </p:nvSpPr>
              <p:spPr>
                <a:xfrm>
                  <a:off x="3287471" y="3062515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Oval 187"/>
                <p:cNvSpPr>
                  <a:spLocks noChangeAspect="1"/>
                </p:cNvSpPr>
                <p:nvPr/>
              </p:nvSpPr>
              <p:spPr>
                <a:xfrm>
                  <a:off x="3791264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Oval 188"/>
                <p:cNvSpPr>
                  <a:spLocks noChangeAspect="1"/>
                </p:cNvSpPr>
                <p:nvPr/>
              </p:nvSpPr>
              <p:spPr>
                <a:xfrm>
                  <a:off x="2279884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Oval 189"/>
                <p:cNvSpPr>
                  <a:spLocks noChangeAspect="1"/>
                </p:cNvSpPr>
                <p:nvPr/>
              </p:nvSpPr>
              <p:spPr>
                <a:xfrm>
                  <a:off x="2279882" y="3565422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Oval 190"/>
                <p:cNvSpPr>
                  <a:spLocks noChangeAspect="1"/>
                </p:cNvSpPr>
                <p:nvPr/>
              </p:nvSpPr>
              <p:spPr>
                <a:xfrm>
                  <a:off x="759179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Oval 191"/>
                <p:cNvSpPr>
                  <a:spLocks noChangeAspect="1"/>
                </p:cNvSpPr>
                <p:nvPr/>
              </p:nvSpPr>
              <p:spPr>
                <a:xfrm>
                  <a:off x="759177" y="3565422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Oval 192"/>
                <p:cNvSpPr>
                  <a:spLocks noChangeAspect="1"/>
                </p:cNvSpPr>
                <p:nvPr/>
              </p:nvSpPr>
              <p:spPr>
                <a:xfrm>
                  <a:off x="1262971" y="3565422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Oval 193"/>
                <p:cNvSpPr>
                  <a:spLocks noChangeAspect="1"/>
                </p:cNvSpPr>
                <p:nvPr/>
              </p:nvSpPr>
              <p:spPr>
                <a:xfrm>
                  <a:off x="1262971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Oval 194"/>
                <p:cNvSpPr>
                  <a:spLocks noChangeAspect="1"/>
                </p:cNvSpPr>
                <p:nvPr/>
              </p:nvSpPr>
              <p:spPr>
                <a:xfrm>
                  <a:off x="1766766" y="3061629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Oval 195"/>
                <p:cNvSpPr>
                  <a:spLocks noChangeAspect="1"/>
                </p:cNvSpPr>
                <p:nvPr/>
              </p:nvSpPr>
              <p:spPr>
                <a:xfrm>
                  <a:off x="4295057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Oval 196"/>
                <p:cNvSpPr>
                  <a:spLocks noChangeAspect="1"/>
                </p:cNvSpPr>
                <p:nvPr/>
              </p:nvSpPr>
              <p:spPr>
                <a:xfrm>
                  <a:off x="4295055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Oval 197"/>
                <p:cNvSpPr>
                  <a:spLocks noChangeAspect="1"/>
                </p:cNvSpPr>
                <p:nvPr/>
              </p:nvSpPr>
              <p:spPr>
                <a:xfrm>
                  <a:off x="4798849" y="3061631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Oval 198"/>
                <p:cNvSpPr>
                  <a:spLocks noChangeAspect="1"/>
                </p:cNvSpPr>
                <p:nvPr/>
              </p:nvSpPr>
              <p:spPr>
                <a:xfrm>
                  <a:off x="4798849" y="2557840"/>
                  <a:ext cx="283382" cy="2833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0" name="Straight Connector 199"/>
                <p:cNvCxnSpPr>
                  <a:stCxn id="172" idx="4"/>
                  <a:endCxn id="173" idx="0"/>
                </p:cNvCxnSpPr>
                <p:nvPr/>
              </p:nvCxnSpPr>
              <p:spPr>
                <a:xfrm flipH="1">
                  <a:off x="1404663" y="2337431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>
                  <a:stCxn id="172" idx="6"/>
                  <a:endCxn id="175" idx="2"/>
                </p:cNvCxnSpPr>
                <p:nvPr/>
              </p:nvCxnSpPr>
              <p:spPr>
                <a:xfrm>
                  <a:off x="1546355" y="2195740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>
                  <a:stCxn id="175" idx="6"/>
                  <a:endCxn id="176" idx="2"/>
                </p:cNvCxnSpPr>
                <p:nvPr/>
              </p:nvCxnSpPr>
              <p:spPr>
                <a:xfrm>
                  <a:off x="2050148" y="2195740"/>
                  <a:ext cx="229739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/>
                <p:cNvCxnSpPr>
                  <a:stCxn id="175" idx="4"/>
                  <a:endCxn id="174" idx="0"/>
                </p:cNvCxnSpPr>
                <p:nvPr/>
              </p:nvCxnSpPr>
              <p:spPr>
                <a:xfrm>
                  <a:off x="1908457" y="2337431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/>
                <p:cNvCxnSpPr>
                  <a:stCxn id="173" idx="6"/>
                  <a:endCxn id="174" idx="2"/>
                </p:cNvCxnSpPr>
                <p:nvPr/>
              </p:nvCxnSpPr>
              <p:spPr>
                <a:xfrm>
                  <a:off x="1546353" y="2699531"/>
                  <a:ext cx="220413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/>
                <p:cNvCxnSpPr>
                  <a:stCxn id="177" idx="2"/>
                  <a:endCxn id="174" idx="6"/>
                </p:cNvCxnSpPr>
                <p:nvPr/>
              </p:nvCxnSpPr>
              <p:spPr>
                <a:xfrm flipH="1">
                  <a:off x="2050148" y="2699531"/>
                  <a:ext cx="22973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/>
                <p:cNvCxnSpPr>
                  <a:stCxn id="177" idx="0"/>
                  <a:endCxn id="176" idx="4"/>
                </p:cNvCxnSpPr>
                <p:nvPr/>
              </p:nvCxnSpPr>
              <p:spPr>
                <a:xfrm flipV="1">
                  <a:off x="2421577" y="2337431"/>
                  <a:ext cx="1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Connector 206"/>
                <p:cNvCxnSpPr>
                  <a:stCxn id="176" idx="6"/>
                  <a:endCxn id="179" idx="2"/>
                </p:cNvCxnSpPr>
                <p:nvPr/>
              </p:nvCxnSpPr>
              <p:spPr>
                <a:xfrm>
                  <a:off x="2563269" y="2195740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>
                  <a:stCxn id="177" idx="6"/>
                  <a:endCxn id="178" idx="2"/>
                </p:cNvCxnSpPr>
                <p:nvPr/>
              </p:nvCxnSpPr>
              <p:spPr>
                <a:xfrm>
                  <a:off x="2563268" y="2699531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>
                  <a:stCxn id="179" idx="4"/>
                  <a:endCxn id="178" idx="0"/>
                </p:cNvCxnSpPr>
                <p:nvPr/>
              </p:nvCxnSpPr>
              <p:spPr>
                <a:xfrm>
                  <a:off x="2925371" y="2337431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>
                  <a:stCxn id="181" idx="2"/>
                  <a:endCxn id="178" idx="6"/>
                </p:cNvCxnSpPr>
                <p:nvPr/>
              </p:nvCxnSpPr>
              <p:spPr>
                <a:xfrm flipH="1">
                  <a:off x="3067062" y="2699531"/>
                  <a:ext cx="220409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>
                  <a:stCxn id="180" idx="2"/>
                  <a:endCxn id="179" idx="6"/>
                </p:cNvCxnSpPr>
                <p:nvPr/>
              </p:nvCxnSpPr>
              <p:spPr>
                <a:xfrm flipH="1">
                  <a:off x="3067062" y="2195740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>
                  <a:stCxn id="180" idx="6"/>
                  <a:endCxn id="183" idx="2"/>
                </p:cNvCxnSpPr>
                <p:nvPr/>
              </p:nvCxnSpPr>
              <p:spPr>
                <a:xfrm>
                  <a:off x="3570855" y="2195740"/>
                  <a:ext cx="22041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>
                  <a:stCxn id="180" idx="4"/>
                  <a:endCxn id="181" idx="0"/>
                </p:cNvCxnSpPr>
                <p:nvPr/>
              </p:nvCxnSpPr>
              <p:spPr>
                <a:xfrm flipH="1">
                  <a:off x="3429162" y="2337431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>
                  <a:stCxn id="183" idx="4"/>
                  <a:endCxn id="182" idx="0"/>
                </p:cNvCxnSpPr>
                <p:nvPr/>
              </p:nvCxnSpPr>
              <p:spPr>
                <a:xfrm>
                  <a:off x="3932956" y="2337431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/>
                <p:cNvCxnSpPr>
                  <a:stCxn id="181" idx="6"/>
                  <a:endCxn id="182" idx="2"/>
                </p:cNvCxnSpPr>
                <p:nvPr/>
              </p:nvCxnSpPr>
              <p:spPr>
                <a:xfrm>
                  <a:off x="3570853" y="2699531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/>
                <p:cNvCxnSpPr>
                  <a:stCxn id="188" idx="0"/>
                  <a:endCxn id="182" idx="4"/>
                </p:cNvCxnSpPr>
                <p:nvPr/>
              </p:nvCxnSpPr>
              <p:spPr>
                <a:xfrm flipV="1">
                  <a:off x="3932955" y="2841222"/>
                  <a:ext cx="1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/>
                <p:cNvCxnSpPr>
                  <a:stCxn id="197" idx="0"/>
                  <a:endCxn id="196" idx="4"/>
                </p:cNvCxnSpPr>
                <p:nvPr/>
              </p:nvCxnSpPr>
              <p:spPr>
                <a:xfrm flipV="1">
                  <a:off x="4436746" y="2841222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/>
                <p:cNvCxnSpPr>
                  <a:stCxn id="196" idx="6"/>
                  <a:endCxn id="199" idx="2"/>
                </p:cNvCxnSpPr>
                <p:nvPr/>
              </p:nvCxnSpPr>
              <p:spPr>
                <a:xfrm>
                  <a:off x="4578439" y="2699531"/>
                  <a:ext cx="22041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Straight Connector 218"/>
                <p:cNvCxnSpPr>
                  <a:stCxn id="198" idx="0"/>
                  <a:endCxn id="199" idx="4"/>
                </p:cNvCxnSpPr>
                <p:nvPr/>
              </p:nvCxnSpPr>
              <p:spPr>
                <a:xfrm flipV="1">
                  <a:off x="4940540" y="2841222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>
                  <a:stCxn id="198" idx="2"/>
                  <a:endCxn id="197" idx="6"/>
                </p:cNvCxnSpPr>
                <p:nvPr/>
              </p:nvCxnSpPr>
              <p:spPr>
                <a:xfrm flipH="1">
                  <a:off x="4578437" y="3203322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>
                  <a:stCxn id="188" idx="2"/>
                  <a:endCxn id="187" idx="6"/>
                </p:cNvCxnSpPr>
                <p:nvPr/>
              </p:nvCxnSpPr>
              <p:spPr>
                <a:xfrm flipH="1">
                  <a:off x="3570853" y="3203322"/>
                  <a:ext cx="220411" cy="88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/>
                <p:cNvCxnSpPr>
                  <a:stCxn id="187" idx="0"/>
                  <a:endCxn id="181" idx="4"/>
                </p:cNvCxnSpPr>
                <p:nvPr/>
              </p:nvCxnSpPr>
              <p:spPr>
                <a:xfrm flipV="1">
                  <a:off x="3429162" y="2841222"/>
                  <a:ext cx="0" cy="221293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Connector 222"/>
                <p:cNvCxnSpPr>
                  <a:stCxn id="187" idx="2"/>
                  <a:endCxn id="184" idx="6"/>
                </p:cNvCxnSpPr>
                <p:nvPr/>
              </p:nvCxnSpPr>
              <p:spPr>
                <a:xfrm flipH="1">
                  <a:off x="3067060" y="3204206"/>
                  <a:ext cx="220411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Connector 223"/>
                <p:cNvCxnSpPr>
                  <a:stCxn id="186" idx="0"/>
                  <a:endCxn id="187" idx="4"/>
                </p:cNvCxnSpPr>
                <p:nvPr/>
              </p:nvCxnSpPr>
              <p:spPr>
                <a:xfrm flipV="1">
                  <a:off x="3429162" y="3345897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Straight Connector 224"/>
                <p:cNvCxnSpPr>
                  <a:stCxn id="186" idx="2"/>
                  <a:endCxn id="185" idx="6"/>
                </p:cNvCxnSpPr>
                <p:nvPr/>
              </p:nvCxnSpPr>
              <p:spPr>
                <a:xfrm flipH="1">
                  <a:off x="3067059" y="3707997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>
                  <a:stCxn id="185" idx="0"/>
                  <a:endCxn id="184" idx="4"/>
                </p:cNvCxnSpPr>
                <p:nvPr/>
              </p:nvCxnSpPr>
              <p:spPr>
                <a:xfrm flipV="1">
                  <a:off x="2925368" y="3345897"/>
                  <a:ext cx="1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>
                  <a:stCxn id="185" idx="2"/>
                  <a:endCxn id="190" idx="6"/>
                </p:cNvCxnSpPr>
                <p:nvPr/>
              </p:nvCxnSpPr>
              <p:spPr>
                <a:xfrm flipH="1" flipV="1">
                  <a:off x="2563264" y="3707113"/>
                  <a:ext cx="220413" cy="88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>
                  <a:stCxn id="190" idx="0"/>
                  <a:endCxn id="189" idx="4"/>
                </p:cNvCxnSpPr>
                <p:nvPr/>
              </p:nvCxnSpPr>
              <p:spPr>
                <a:xfrm flipV="1">
                  <a:off x="2421573" y="3345013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>
                  <a:stCxn id="189" idx="6"/>
                  <a:endCxn id="184" idx="2"/>
                </p:cNvCxnSpPr>
                <p:nvPr/>
              </p:nvCxnSpPr>
              <p:spPr>
                <a:xfrm>
                  <a:off x="2563266" y="3203322"/>
                  <a:ext cx="220412" cy="884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Straight Connector 229"/>
                <p:cNvCxnSpPr>
                  <a:stCxn id="177" idx="4"/>
                  <a:endCxn id="189" idx="0"/>
                </p:cNvCxnSpPr>
                <p:nvPr/>
              </p:nvCxnSpPr>
              <p:spPr>
                <a:xfrm flipH="1">
                  <a:off x="2421575" y="2841222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Straight Connector 230"/>
                <p:cNvCxnSpPr>
                  <a:stCxn id="195" idx="6"/>
                  <a:endCxn id="189" idx="2"/>
                </p:cNvCxnSpPr>
                <p:nvPr/>
              </p:nvCxnSpPr>
              <p:spPr>
                <a:xfrm>
                  <a:off x="2050148" y="3203320"/>
                  <a:ext cx="229736" cy="2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Straight Connector 231"/>
                <p:cNvCxnSpPr>
                  <a:stCxn id="174" idx="4"/>
                  <a:endCxn id="195" idx="0"/>
                </p:cNvCxnSpPr>
                <p:nvPr/>
              </p:nvCxnSpPr>
              <p:spPr>
                <a:xfrm>
                  <a:off x="1908457" y="2841222"/>
                  <a:ext cx="0" cy="22040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Straight Connector 232"/>
                <p:cNvCxnSpPr>
                  <a:stCxn id="173" idx="4"/>
                  <a:endCxn id="194" idx="0"/>
                </p:cNvCxnSpPr>
                <p:nvPr/>
              </p:nvCxnSpPr>
              <p:spPr>
                <a:xfrm>
                  <a:off x="1404662" y="2841222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>
                  <a:stCxn id="195" idx="2"/>
                  <a:endCxn id="194" idx="6"/>
                </p:cNvCxnSpPr>
                <p:nvPr/>
              </p:nvCxnSpPr>
              <p:spPr>
                <a:xfrm flipH="1">
                  <a:off x="1546353" y="3203320"/>
                  <a:ext cx="220413" cy="2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Straight Connector 234"/>
                <p:cNvCxnSpPr>
                  <a:stCxn id="194" idx="4"/>
                  <a:endCxn id="193" idx="0"/>
                </p:cNvCxnSpPr>
                <p:nvPr/>
              </p:nvCxnSpPr>
              <p:spPr>
                <a:xfrm>
                  <a:off x="1404662" y="3345013"/>
                  <a:ext cx="0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Straight Connector 235"/>
                <p:cNvCxnSpPr>
                  <a:stCxn id="192" idx="6"/>
                  <a:endCxn id="193" idx="2"/>
                </p:cNvCxnSpPr>
                <p:nvPr/>
              </p:nvCxnSpPr>
              <p:spPr>
                <a:xfrm>
                  <a:off x="1042559" y="3707113"/>
                  <a:ext cx="220412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Straight Connector 236"/>
                <p:cNvCxnSpPr>
                  <a:stCxn id="191" idx="4"/>
                  <a:endCxn id="192" idx="0"/>
                </p:cNvCxnSpPr>
                <p:nvPr/>
              </p:nvCxnSpPr>
              <p:spPr>
                <a:xfrm flipH="1">
                  <a:off x="900868" y="3345013"/>
                  <a:ext cx="2" cy="22040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Straight Connector 237"/>
                <p:cNvCxnSpPr>
                  <a:stCxn id="194" idx="2"/>
                  <a:endCxn id="191" idx="6"/>
                </p:cNvCxnSpPr>
                <p:nvPr/>
              </p:nvCxnSpPr>
              <p:spPr>
                <a:xfrm flipH="1">
                  <a:off x="1042561" y="3203322"/>
                  <a:ext cx="220410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0" name="TextBox 239"/>
              <p:cNvSpPr txBox="1"/>
              <p:nvPr/>
            </p:nvSpPr>
            <p:spPr>
              <a:xfrm>
                <a:off x="5671795" y="1918489"/>
                <a:ext cx="47219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/>
                  <a:t>Graphs have only vertices and edges</a:t>
                </a:r>
                <a:endParaRPr lang="en-US" sz="2400" dirty="0"/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6095312" y="4531085"/>
                <a:ext cx="35039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/>
                  <a:t>Difficult to tell where ice is</a:t>
                </a:r>
                <a:endParaRPr lang="en-US" sz="2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762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Mesh Singularities is Related to </a:t>
            </a:r>
            <a:r>
              <a:rPr lang="en-US" dirty="0" err="1" smtClean="0"/>
              <a:t>Biconnectivity</a:t>
            </a:r>
            <a:r>
              <a:rPr lang="en-US" dirty="0" smtClean="0"/>
              <a:t> in Graphs</a:t>
            </a:r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6112037" y="4529004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6112037" y="3639701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7068240" y="4529004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7068240" y="3639702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7059684" y="2755330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8015887" y="3644633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8015887" y="2755331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5155131" y="5425718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5155131" y="4536415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6111334" y="5425718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8015887" y="1870329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972090" y="2759632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8972090" y="1870330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16" idx="0"/>
            <a:endCxn id="17" idx="4"/>
          </p:cNvCxnSpPr>
          <p:nvPr/>
        </p:nvCxnSpPr>
        <p:spPr>
          <a:xfrm flipV="1">
            <a:off x="5344213" y="4914579"/>
            <a:ext cx="0" cy="51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6" idx="6"/>
            <a:endCxn id="18" idx="2"/>
          </p:cNvCxnSpPr>
          <p:nvPr/>
        </p:nvCxnSpPr>
        <p:spPr>
          <a:xfrm>
            <a:off x="5533295" y="5614800"/>
            <a:ext cx="5780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4"/>
            <a:endCxn id="18" idx="0"/>
          </p:cNvCxnSpPr>
          <p:nvPr/>
        </p:nvCxnSpPr>
        <p:spPr>
          <a:xfrm flipH="1">
            <a:off x="6300416" y="4907168"/>
            <a:ext cx="703" cy="5185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7" idx="6"/>
            <a:endCxn id="9" idx="2"/>
          </p:cNvCxnSpPr>
          <p:nvPr/>
        </p:nvCxnSpPr>
        <p:spPr>
          <a:xfrm flipV="1">
            <a:off x="5533295" y="4718086"/>
            <a:ext cx="578742" cy="7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9" idx="0"/>
            <a:endCxn id="10" idx="4"/>
          </p:cNvCxnSpPr>
          <p:nvPr/>
        </p:nvCxnSpPr>
        <p:spPr>
          <a:xfrm flipV="1">
            <a:off x="6301119" y="4017865"/>
            <a:ext cx="0" cy="51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9" idx="6"/>
            <a:endCxn id="11" idx="2"/>
          </p:cNvCxnSpPr>
          <p:nvPr/>
        </p:nvCxnSpPr>
        <p:spPr>
          <a:xfrm>
            <a:off x="6490201" y="4718086"/>
            <a:ext cx="5780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4"/>
            <a:endCxn id="11" idx="0"/>
          </p:cNvCxnSpPr>
          <p:nvPr/>
        </p:nvCxnSpPr>
        <p:spPr>
          <a:xfrm>
            <a:off x="7257322" y="4017866"/>
            <a:ext cx="0" cy="511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6"/>
            <a:endCxn id="12" idx="2"/>
          </p:cNvCxnSpPr>
          <p:nvPr/>
        </p:nvCxnSpPr>
        <p:spPr>
          <a:xfrm>
            <a:off x="6490201" y="3828783"/>
            <a:ext cx="57803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2" idx="6"/>
            <a:endCxn id="14" idx="2"/>
          </p:cNvCxnSpPr>
          <p:nvPr/>
        </p:nvCxnSpPr>
        <p:spPr>
          <a:xfrm>
            <a:off x="7446404" y="3828784"/>
            <a:ext cx="569483" cy="49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3" idx="4"/>
            <a:endCxn id="12" idx="0"/>
          </p:cNvCxnSpPr>
          <p:nvPr/>
        </p:nvCxnSpPr>
        <p:spPr>
          <a:xfrm>
            <a:off x="7248766" y="3133494"/>
            <a:ext cx="8556" cy="506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5" idx="4"/>
            <a:endCxn id="14" idx="0"/>
          </p:cNvCxnSpPr>
          <p:nvPr/>
        </p:nvCxnSpPr>
        <p:spPr>
          <a:xfrm>
            <a:off x="8204969" y="3133495"/>
            <a:ext cx="0" cy="511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3" idx="6"/>
            <a:endCxn id="15" idx="2"/>
          </p:cNvCxnSpPr>
          <p:nvPr/>
        </p:nvCxnSpPr>
        <p:spPr>
          <a:xfrm>
            <a:off x="7437848" y="2944412"/>
            <a:ext cx="57803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6"/>
            <a:endCxn id="20" idx="2"/>
          </p:cNvCxnSpPr>
          <p:nvPr/>
        </p:nvCxnSpPr>
        <p:spPr>
          <a:xfrm>
            <a:off x="8394051" y="2944413"/>
            <a:ext cx="578039" cy="43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9" idx="4"/>
            <a:endCxn id="15" idx="0"/>
          </p:cNvCxnSpPr>
          <p:nvPr/>
        </p:nvCxnSpPr>
        <p:spPr>
          <a:xfrm>
            <a:off x="8204969" y="2248493"/>
            <a:ext cx="0" cy="5068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1" idx="2"/>
            <a:endCxn id="19" idx="6"/>
          </p:cNvCxnSpPr>
          <p:nvPr/>
        </p:nvCxnSpPr>
        <p:spPr>
          <a:xfrm flipH="1" flipV="1">
            <a:off x="8394051" y="2059411"/>
            <a:ext cx="57803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1" idx="4"/>
            <a:endCxn id="20" idx="0"/>
          </p:cNvCxnSpPr>
          <p:nvPr/>
        </p:nvCxnSpPr>
        <p:spPr>
          <a:xfrm>
            <a:off x="9161172" y="2248494"/>
            <a:ext cx="0" cy="511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>
            <a:spLocks noChangeAspect="1"/>
          </p:cNvSpPr>
          <p:nvPr/>
        </p:nvSpPr>
        <p:spPr>
          <a:xfrm>
            <a:off x="2798749" y="2882080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841843" y="3778794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1841843" y="2889491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798046" y="3778794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0" idx="0"/>
            <a:endCxn id="41" idx="4"/>
          </p:cNvCxnSpPr>
          <p:nvPr/>
        </p:nvCxnSpPr>
        <p:spPr>
          <a:xfrm flipV="1">
            <a:off x="2030925" y="3267655"/>
            <a:ext cx="0" cy="51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0" idx="6"/>
            <a:endCxn id="42" idx="2"/>
          </p:cNvCxnSpPr>
          <p:nvPr/>
        </p:nvCxnSpPr>
        <p:spPr>
          <a:xfrm>
            <a:off x="2220007" y="3967876"/>
            <a:ext cx="5780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9" idx="4"/>
            <a:endCxn id="42" idx="0"/>
          </p:cNvCxnSpPr>
          <p:nvPr/>
        </p:nvCxnSpPr>
        <p:spPr>
          <a:xfrm flipH="1">
            <a:off x="2987128" y="3260244"/>
            <a:ext cx="703" cy="5185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1" idx="6"/>
            <a:endCxn id="39" idx="2"/>
          </p:cNvCxnSpPr>
          <p:nvPr/>
        </p:nvCxnSpPr>
        <p:spPr>
          <a:xfrm flipV="1">
            <a:off x="2220007" y="3071162"/>
            <a:ext cx="578742" cy="7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43997" y="1807079"/>
            <a:ext cx="5126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Biconnected</a:t>
            </a:r>
            <a:r>
              <a:rPr lang="en-US" sz="2400" b="1" dirty="0" smtClean="0"/>
              <a:t> Components</a:t>
            </a:r>
            <a:r>
              <a:rPr lang="en-US" sz="2400" dirty="0" smtClean="0"/>
              <a:t> of a graph remain connected if any single vertex is removed.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44178" y="4617156"/>
            <a:ext cx="3587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Articulation Points</a:t>
            </a:r>
            <a:r>
              <a:rPr lang="en-US" sz="2400" dirty="0" smtClean="0"/>
              <a:t> are vertices that disconnect the graph if removed.</a:t>
            </a:r>
            <a:endParaRPr lang="en-US" sz="2400" b="1" dirty="0"/>
          </a:p>
        </p:txBody>
      </p:sp>
      <p:cxnSp>
        <p:nvCxnSpPr>
          <p:cNvPr id="54" name="Straight Arrow Connector 53"/>
          <p:cNvCxnSpPr>
            <a:endCxn id="9" idx="5"/>
          </p:cNvCxnSpPr>
          <p:nvPr/>
        </p:nvCxnSpPr>
        <p:spPr>
          <a:xfrm flipH="1" flipV="1">
            <a:off x="6434820" y="4851787"/>
            <a:ext cx="1399669" cy="2169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12" idx="5"/>
          </p:cNvCxnSpPr>
          <p:nvPr/>
        </p:nvCxnSpPr>
        <p:spPr>
          <a:xfrm flipH="1" flipV="1">
            <a:off x="7391023" y="3962485"/>
            <a:ext cx="542237" cy="7556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15" idx="5"/>
          </p:cNvCxnSpPr>
          <p:nvPr/>
        </p:nvCxnSpPr>
        <p:spPr>
          <a:xfrm flipH="1" flipV="1">
            <a:off x="8338670" y="3078114"/>
            <a:ext cx="417092" cy="16399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66539" y="5105442"/>
            <a:ext cx="4966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would </a:t>
            </a:r>
            <a:r>
              <a:rPr lang="en-US" sz="2400" b="1" dirty="0" smtClean="0"/>
              <a:t>not</a:t>
            </a:r>
            <a:r>
              <a:rPr lang="en-US" sz="2400" dirty="0" smtClean="0"/>
              <a:t> solve our problem completely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15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  <p:bldP spid="15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Provides a Mesh and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752069" y="2254430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val 78"/>
          <p:cNvSpPr>
            <a:spLocks noChangeAspect="1"/>
          </p:cNvSpPr>
          <p:nvPr/>
        </p:nvSpPr>
        <p:spPr>
          <a:xfrm>
            <a:off x="212639" y="2669620"/>
            <a:ext cx="357822" cy="3578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194646" y="3226791"/>
            <a:ext cx="365424" cy="365424"/>
          </a:xfrm>
          <a:prstGeom prst="ellipse">
            <a:avLst/>
          </a:prstGeom>
          <a:solidFill>
            <a:srgbClr val="420000"/>
          </a:solidFill>
          <a:ln>
            <a:solidFill>
              <a:srgbClr val="4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54755" y="2621204"/>
            <a:ext cx="1182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Floating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521853" y="3183869"/>
            <a:ext cx="23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Touching Ground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95615" y="2119889"/>
            <a:ext cx="2644607" cy="1555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956395" y="2119889"/>
            <a:ext cx="866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Legend</a:t>
            </a:r>
            <a:endParaRPr lang="en-US" b="1" dirty="0"/>
          </a:p>
        </p:txBody>
      </p:sp>
      <p:cxnSp>
        <p:nvCxnSpPr>
          <p:cNvPr id="92" name="Straight Connector 91"/>
          <p:cNvCxnSpPr/>
          <p:nvPr/>
        </p:nvCxnSpPr>
        <p:spPr>
          <a:xfrm>
            <a:off x="95615" y="3122567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95615" y="2489221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4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Identify Parts of the Mesh with No Mesh Singularities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752069" y="2254430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val 78"/>
          <p:cNvSpPr>
            <a:spLocks noChangeAspect="1"/>
          </p:cNvSpPr>
          <p:nvPr/>
        </p:nvSpPr>
        <p:spPr>
          <a:xfrm>
            <a:off x="212639" y="2669620"/>
            <a:ext cx="357822" cy="3578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524958" y="2599774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Mesh Singularity</a:t>
            </a:r>
            <a:endParaRPr lang="en-US" sz="2400" dirty="0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205037" y="3349615"/>
            <a:ext cx="365424" cy="365424"/>
          </a:xfrm>
          <a:prstGeom prst="ellipse">
            <a:avLst/>
          </a:prstGeom>
          <a:solidFill>
            <a:srgbClr val="00B050"/>
          </a:solidFill>
          <a:ln>
            <a:solidFill>
              <a:srgbClr val="3194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515308" y="3158285"/>
            <a:ext cx="2033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Not Mesh Singularity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95615" y="2119889"/>
            <a:ext cx="2644607" cy="18693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956395" y="2119889"/>
            <a:ext cx="866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Legend</a:t>
            </a:r>
            <a:endParaRPr lang="en-US" b="1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95615" y="3171647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95614" y="2489221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58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 Propagates Grounding Information Through the Mesh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Propagating the initial grounding carefully should reveal Mesh Singularities</a:t>
            </a:r>
          </a:p>
          <a:p>
            <a:r>
              <a:rPr lang="en-US" dirty="0" smtClean="0"/>
              <a:t>We have access to useful information from the application apart from the graph representation of the Ice Sheet.</a:t>
            </a:r>
          </a:p>
          <a:p>
            <a:r>
              <a:rPr lang="en-US" dirty="0" smtClean="0"/>
              <a:t>Our approach has two steps:</a:t>
            </a:r>
          </a:p>
          <a:p>
            <a:pPr lvl="1"/>
            <a:r>
              <a:rPr lang="en-US" dirty="0" smtClean="0"/>
              <a:t>Find Potential Articulation Points</a:t>
            </a:r>
          </a:p>
          <a:p>
            <a:pPr lvl="1"/>
            <a:r>
              <a:rPr lang="en-US" dirty="0" smtClean="0"/>
              <a:t>Propagate Grounding Information</a:t>
            </a:r>
          </a:p>
          <a:p>
            <a:r>
              <a:rPr lang="en-US" b="1" dirty="0" smtClean="0"/>
              <a:t>Note</a:t>
            </a:r>
            <a:r>
              <a:rPr lang="en-US" dirty="0" smtClean="0"/>
              <a:t>: Examples show quad meshes, but the approach works with triangular meshes as well.</a:t>
            </a:r>
          </a:p>
        </p:txBody>
      </p:sp>
    </p:spTree>
    <p:extLst>
      <p:ext uri="{BB962C8B-B14F-4D97-AF65-F5344CB8AC3E}">
        <p14:creationId xmlns:p14="http://schemas.microsoft.com/office/powerpoint/2010/main" val="9830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 Potential Articulation Points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560865" y="1881894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3346156" y="5638136"/>
            <a:ext cx="5136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 identifies </a:t>
            </a:r>
            <a:r>
              <a:rPr lang="en-US" sz="2400" b="1" dirty="0" smtClean="0">
                <a:solidFill>
                  <a:srgbClr val="FF0000"/>
                </a:solidFill>
              </a:rPr>
              <a:t>boundary edges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at interfaces between ice and water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49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 Potential Articulation Points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560865" y="1881894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275218" y="2104754"/>
            <a:ext cx="2526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is the only actual Articulation Point</a:t>
            </a:r>
            <a:endParaRPr lang="en-US" sz="2400" dirty="0"/>
          </a:p>
        </p:txBody>
      </p:sp>
      <p:cxnSp>
        <p:nvCxnSpPr>
          <p:cNvPr id="80" name="Straight Arrow Connector 79"/>
          <p:cNvCxnSpPr>
            <a:endCxn id="33" idx="1"/>
          </p:cNvCxnSpPr>
          <p:nvPr/>
        </p:nvCxnSpPr>
        <p:spPr>
          <a:xfrm>
            <a:off x="2070957" y="2917302"/>
            <a:ext cx="581761" cy="10918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578339" y="5638136"/>
            <a:ext cx="5406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Vertices with more than </a:t>
            </a:r>
            <a:r>
              <a:rPr lang="en-US" sz="2400" b="1" dirty="0" smtClean="0"/>
              <a:t>two</a:t>
            </a:r>
            <a:r>
              <a:rPr lang="en-US" sz="2400" dirty="0" smtClean="0"/>
              <a:t> incident </a:t>
            </a:r>
            <a:r>
              <a:rPr lang="en-US" sz="2400" b="1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 edges are </a:t>
            </a:r>
            <a:r>
              <a:rPr lang="en-US" sz="2400" b="1" dirty="0"/>
              <a:t>P</a:t>
            </a:r>
            <a:r>
              <a:rPr lang="en-US" sz="2400" b="1" dirty="0" smtClean="0"/>
              <a:t>otential </a:t>
            </a:r>
            <a:r>
              <a:rPr lang="en-US" sz="2400" b="1" dirty="0"/>
              <a:t>A</a:t>
            </a:r>
            <a:r>
              <a:rPr lang="en-US" sz="2400" b="1" dirty="0" smtClean="0"/>
              <a:t>rticulation </a:t>
            </a:r>
            <a:r>
              <a:rPr lang="en-US" sz="2400" b="1" dirty="0"/>
              <a:t>P</a:t>
            </a:r>
            <a:r>
              <a:rPr lang="en-US" sz="2400" b="1" dirty="0" smtClean="0"/>
              <a:t>oints</a:t>
            </a:r>
            <a:endParaRPr lang="en-US" sz="2400" b="1" dirty="0"/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2826597" y="4152911"/>
            <a:ext cx="1537153" cy="14385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4742249" y="4145401"/>
            <a:ext cx="2225999" cy="1550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4540656" y="4192085"/>
            <a:ext cx="333628" cy="14861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9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736561" y="1815698"/>
            <a:ext cx="6092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Start with grounding given from the application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4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643797" y="1815698"/>
            <a:ext cx="6561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Initially grounded vertices have one path to ground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61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115" name="Oval 114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20" name="Oval 119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22" name="Straight Connector 121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670301" y="1762690"/>
            <a:ext cx="684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Propagate only from vertices that have changed color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457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619360" y="1803076"/>
            <a:ext cx="7210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Stop the propagation at the Potential Articulation Points</a:t>
            </a:r>
          </a:p>
        </p:txBody>
      </p:sp>
    </p:spTree>
    <p:extLst>
      <p:ext uri="{BB962C8B-B14F-4D97-AF65-F5344CB8AC3E}">
        <p14:creationId xmlns:p14="http://schemas.microsoft.com/office/powerpoint/2010/main" val="166704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895644" y="5083437"/>
            <a:ext cx="2991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two Potential Articulation Points allow for </a:t>
            </a:r>
            <a:r>
              <a:rPr lang="en-US" sz="2400" b="1" dirty="0" smtClean="0"/>
              <a:t>two paths</a:t>
            </a:r>
            <a:r>
              <a:rPr lang="en-US" sz="2400" dirty="0" smtClean="0"/>
              <a:t> to ground</a:t>
            </a:r>
            <a:endParaRPr lang="en-US" sz="2400" dirty="0"/>
          </a:p>
        </p:txBody>
      </p:sp>
      <p:cxnSp>
        <p:nvCxnSpPr>
          <p:cNvPr id="92" name="Straight Arrow Connector 91"/>
          <p:cNvCxnSpPr>
            <a:endCxn id="28" idx="5"/>
          </p:cNvCxnSpPr>
          <p:nvPr/>
        </p:nvCxnSpPr>
        <p:spPr>
          <a:xfrm flipH="1" flipV="1">
            <a:off x="6313456" y="4868688"/>
            <a:ext cx="2582188" cy="5274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26" idx="5"/>
          </p:cNvCxnSpPr>
          <p:nvPr/>
        </p:nvCxnSpPr>
        <p:spPr>
          <a:xfrm flipH="1" flipV="1">
            <a:off x="8384283" y="4870504"/>
            <a:ext cx="513758" cy="3192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5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Result of Our Algorithm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617293" y="1788554"/>
            <a:ext cx="6922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  <a:r>
              <a:rPr lang="en-US" sz="2400" dirty="0" smtClean="0"/>
              <a:t>eep all vertices with </a:t>
            </a:r>
            <a:r>
              <a:rPr lang="en-US" sz="2400" b="1" dirty="0" smtClean="0"/>
              <a:t>two unique paths </a:t>
            </a:r>
            <a:r>
              <a:rPr lang="en-US" sz="2400" dirty="0" smtClean="0"/>
              <a:t>to the ground</a:t>
            </a:r>
            <a:endParaRPr lang="en-US" sz="2400" dirty="0"/>
          </a:p>
        </p:txBody>
      </p:sp>
      <p:sp>
        <p:nvSpPr>
          <p:cNvPr id="82" name="TextBox 81"/>
          <p:cNvSpPr txBox="1"/>
          <p:nvPr/>
        </p:nvSpPr>
        <p:spPr>
          <a:xfrm>
            <a:off x="366789" y="4947681"/>
            <a:ext cx="2611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yellow vertices only have </a:t>
            </a:r>
            <a:r>
              <a:rPr lang="en-US" sz="2400" b="1" dirty="0" smtClean="0"/>
              <a:t>one unique path </a:t>
            </a:r>
            <a:r>
              <a:rPr lang="en-US" sz="2400" dirty="0" smtClean="0"/>
              <a:t>through this vertex</a:t>
            </a: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2534084" y="4918540"/>
            <a:ext cx="1376704" cy="9662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8743489" y="4913124"/>
            <a:ext cx="3319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green vertices have </a:t>
            </a:r>
            <a:r>
              <a:rPr lang="en-US" sz="2400" b="1" dirty="0" smtClean="0"/>
              <a:t>two unique paths </a:t>
            </a:r>
            <a:r>
              <a:rPr lang="en-US" sz="2400" dirty="0" smtClean="0"/>
              <a:t>through both Potential Articulation Points</a:t>
            </a:r>
            <a:endParaRPr lang="en-US" sz="2400" dirty="0"/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6369891" y="5232400"/>
            <a:ext cx="2395840" cy="342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25" idx="7"/>
          </p:cNvCxnSpPr>
          <p:nvPr/>
        </p:nvCxnSpPr>
        <p:spPr>
          <a:xfrm flipH="1">
            <a:off x="8384283" y="5419407"/>
            <a:ext cx="418576" cy="2139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endCxn id="24" idx="7"/>
          </p:cNvCxnSpPr>
          <p:nvPr/>
        </p:nvCxnSpPr>
        <p:spPr>
          <a:xfrm flipH="1">
            <a:off x="7348868" y="5346700"/>
            <a:ext cx="1416863" cy="2867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23" idx="5"/>
          </p:cNvCxnSpPr>
          <p:nvPr/>
        </p:nvCxnSpPr>
        <p:spPr>
          <a:xfrm flipH="1" flipV="1">
            <a:off x="7348871" y="4870504"/>
            <a:ext cx="1416860" cy="2820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Algorithm is Provably </a:t>
            </a:r>
            <a:r>
              <a:rPr lang="en-US" dirty="0" smtClean="0"/>
              <a:t>Correct and 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prove that every vertex we label has the correct number of paths</a:t>
            </a:r>
          </a:p>
          <a:p>
            <a:r>
              <a:rPr lang="en-US" dirty="0" smtClean="0"/>
              <a:t>We prove that every vertex that has a certain number of paths gets labeled </a:t>
            </a:r>
            <a:r>
              <a:rPr lang="en-US" dirty="0" smtClean="0"/>
              <a:t>correctly</a:t>
            </a:r>
          </a:p>
          <a:p>
            <a:r>
              <a:rPr lang="en-US" dirty="0" smtClean="0"/>
              <a:t>We show linear expected work complexity O(|E|)</a:t>
            </a:r>
          </a:p>
          <a:p>
            <a:pPr lvl="1"/>
            <a:r>
              <a:rPr lang="en-US" dirty="0" smtClean="0"/>
              <a:t>|E| is the number of edges</a:t>
            </a:r>
          </a:p>
          <a:p>
            <a:r>
              <a:rPr lang="en-US" dirty="0" smtClean="0"/>
              <a:t>We show linear expected parallel time O(d) on O(|E|) processors</a:t>
            </a:r>
          </a:p>
          <a:p>
            <a:pPr lvl="1"/>
            <a:r>
              <a:rPr lang="en-US" dirty="0" smtClean="0"/>
              <a:t>d is the graph diameter</a:t>
            </a:r>
            <a:endParaRPr lang="en-US" dirty="0" smtClean="0"/>
          </a:p>
          <a:p>
            <a:r>
              <a:rPr lang="en-US" dirty="0" smtClean="0"/>
              <a:t>The full </a:t>
            </a:r>
            <a:r>
              <a:rPr lang="en-US" dirty="0" smtClean="0"/>
              <a:t>proofs are </a:t>
            </a:r>
            <a:r>
              <a:rPr lang="en-US" dirty="0" smtClean="0"/>
              <a:t>available in the paper</a:t>
            </a:r>
          </a:p>
        </p:txBody>
      </p:sp>
    </p:spTree>
    <p:extLst>
      <p:ext uri="{BB962C8B-B14F-4D97-AF65-F5344CB8AC3E}">
        <p14:creationId xmlns:p14="http://schemas.microsoft.com/office/powerpoint/2010/main" val="97604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Testing Systems:</a:t>
            </a:r>
          </a:p>
          <a:p>
            <a:pPr lvl="1"/>
            <a:r>
              <a:rPr lang="en-US" dirty="0" smtClean="0"/>
              <a:t>Amos – 5 rack Blue Gene/Q housed at RPI, with 5k nodes, 80k cores and 80TB RAM</a:t>
            </a:r>
          </a:p>
          <a:p>
            <a:pPr lvl="1"/>
            <a:r>
              <a:rPr lang="en-US" dirty="0" smtClean="0"/>
              <a:t>Edison – NERSC’s Cray XC30 Supercomputer</a:t>
            </a:r>
          </a:p>
          <a:p>
            <a:r>
              <a:rPr lang="en-US" dirty="0" smtClean="0"/>
              <a:t>We used a </a:t>
            </a:r>
            <a:r>
              <a:rPr lang="en-US" dirty="0" smtClean="0"/>
              <a:t>simple block </a:t>
            </a:r>
            <a:r>
              <a:rPr lang="en-US" dirty="0" smtClean="0"/>
              <a:t>partitioning </a:t>
            </a:r>
            <a:r>
              <a:rPr lang="en-US" dirty="0" smtClean="0"/>
              <a:t>for </a:t>
            </a:r>
            <a:r>
              <a:rPr lang="en-US" dirty="0" smtClean="0"/>
              <a:t>our </a:t>
            </a:r>
            <a:r>
              <a:rPr lang="en-US" dirty="0" smtClean="0"/>
              <a:t>inputs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used real quad meshes of the Antarctic Ice Sheet from the </a:t>
            </a:r>
            <a:r>
              <a:rPr lang="en-US" dirty="0" err="1" smtClean="0"/>
              <a:t>ProSPect</a:t>
            </a:r>
            <a:r>
              <a:rPr lang="en-US" dirty="0" smtClean="0"/>
              <a:t> project, and generated synthetic quad meshes.</a:t>
            </a:r>
          </a:p>
        </p:txBody>
      </p:sp>
    </p:spTree>
    <p:extLst>
      <p:ext uri="{BB962C8B-B14F-4D97-AF65-F5344CB8AC3E}">
        <p14:creationId xmlns:p14="http://schemas.microsoft.com/office/powerpoint/2010/main" val="251852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Near-Linear Strong Scaling on Real Ice Sheet Meshes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93974" cy="4351338"/>
          </a:xfrm>
        </p:spPr>
        <p:txBody>
          <a:bodyPr/>
          <a:lstStyle/>
          <a:p>
            <a:r>
              <a:rPr lang="en-US" dirty="0" smtClean="0"/>
              <a:t>1km real mesh</a:t>
            </a:r>
          </a:p>
          <a:p>
            <a:r>
              <a:rPr lang="en-US" dirty="0" smtClean="0"/>
              <a:t>13.5 million vertices</a:t>
            </a:r>
          </a:p>
          <a:p>
            <a:r>
              <a:rPr lang="en-US" dirty="0" smtClean="0"/>
              <a:t>13.4 million elements</a:t>
            </a:r>
          </a:p>
          <a:p>
            <a:r>
              <a:rPr lang="en-US" dirty="0" smtClean="0"/>
              <a:t>Ran on up to 4096 nodes</a:t>
            </a:r>
          </a:p>
          <a:p>
            <a:pPr lvl="1"/>
            <a:r>
              <a:rPr lang="en-US" dirty="0" smtClean="0"/>
              <a:t>One MPI rank per node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783" y="1214434"/>
            <a:ext cx="615315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8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Weak Scaling on Real Ice Sheet Meshes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745520"/>
              </p:ext>
            </p:extLst>
          </p:nvPr>
        </p:nvGraphicFramePr>
        <p:xfrm>
          <a:off x="477080" y="2343772"/>
          <a:ext cx="4956313" cy="2433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358">
                  <a:extLst>
                    <a:ext uri="{9D8B030D-6E8A-4147-A177-3AD203B41FA5}">
                      <a16:colId xmlns:a16="http://schemas.microsoft.com/office/drawing/2014/main" val="1221692222"/>
                    </a:ext>
                  </a:extLst>
                </a:gridCol>
                <a:gridCol w="1395361">
                  <a:extLst>
                    <a:ext uri="{9D8B030D-6E8A-4147-A177-3AD203B41FA5}">
                      <a16:colId xmlns:a16="http://schemas.microsoft.com/office/drawing/2014/main" val="1239796150"/>
                    </a:ext>
                  </a:extLst>
                </a:gridCol>
                <a:gridCol w="1350705">
                  <a:extLst>
                    <a:ext uri="{9D8B030D-6E8A-4147-A177-3AD203B41FA5}">
                      <a16:colId xmlns:a16="http://schemas.microsoft.com/office/drawing/2014/main" val="2914474439"/>
                    </a:ext>
                  </a:extLst>
                </a:gridCol>
                <a:gridCol w="814889">
                  <a:extLst>
                    <a:ext uri="{9D8B030D-6E8A-4147-A177-3AD203B41FA5}">
                      <a16:colId xmlns:a16="http://schemas.microsoft.com/office/drawing/2014/main" val="3106415698"/>
                    </a:ext>
                  </a:extLst>
                </a:gridCol>
              </a:tblGrid>
              <a:tr h="45243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Mesh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Vertices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Elements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Ranks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98396"/>
                  </a:ext>
                </a:extLst>
              </a:tr>
              <a:tr h="3331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16km (real)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52,465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51,087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69107"/>
                  </a:ext>
                </a:extLst>
              </a:tr>
              <a:tr h="3555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8km (real)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210,170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206,436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541380"/>
                  </a:ext>
                </a:extLst>
              </a:tr>
              <a:tr h="35136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4km</a:t>
                      </a:r>
                      <a:r>
                        <a:rPr lang="en-US" sz="2000" baseline="0" dirty="0" smtClean="0"/>
                        <a:t> (real)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841,346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831,173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70843"/>
                  </a:ext>
                </a:extLst>
              </a:tr>
              <a:tr h="349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2km (real)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3,368,275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3,341,449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72333"/>
                  </a:ext>
                </a:extLst>
              </a:tr>
              <a:tr h="31553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1km (real)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13,479,076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13,413,766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256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57158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91" y="1300991"/>
            <a:ext cx="611505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/>
          <p:cNvGrpSpPr/>
          <p:nvPr/>
        </p:nvGrpSpPr>
        <p:grpSpPr>
          <a:xfrm>
            <a:off x="3829124" y="4569243"/>
            <a:ext cx="1420808" cy="1420799"/>
            <a:chOff x="2145750" y="2685597"/>
            <a:chExt cx="1420808" cy="1420799"/>
          </a:xfrm>
        </p:grpSpPr>
        <p:sp>
          <p:nvSpPr>
            <p:cNvPr id="106" name="Rectangle 105"/>
            <p:cNvSpPr/>
            <p:nvPr/>
          </p:nvSpPr>
          <p:spPr>
            <a:xfrm>
              <a:off x="2336248" y="2886531"/>
              <a:ext cx="1056767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2162028" y="2701874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2145750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3181167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3181167" y="2685597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2" name="Straight Connector 101"/>
            <p:cNvCxnSpPr>
              <a:stCxn id="98" idx="4"/>
              <a:endCxn id="99" idx="0"/>
            </p:cNvCxnSpPr>
            <p:nvPr/>
          </p:nvCxnSpPr>
          <p:spPr>
            <a:xfrm flipH="1">
              <a:off x="2338447" y="3059697"/>
              <a:ext cx="2493" cy="6613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98" idx="6"/>
              <a:endCxn id="101" idx="2"/>
            </p:cNvCxnSpPr>
            <p:nvPr/>
          </p:nvCxnSpPr>
          <p:spPr>
            <a:xfrm flipV="1">
              <a:off x="2519850" y="2878294"/>
              <a:ext cx="661317" cy="249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01" idx="4"/>
              <a:endCxn id="100" idx="0"/>
            </p:cNvCxnSpPr>
            <p:nvPr/>
          </p:nvCxnSpPr>
          <p:spPr>
            <a:xfrm>
              <a:off x="3373863" y="3070988"/>
              <a:ext cx="0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9" idx="6"/>
              <a:endCxn id="100" idx="2"/>
            </p:cNvCxnSpPr>
            <p:nvPr/>
          </p:nvCxnSpPr>
          <p:spPr>
            <a:xfrm>
              <a:off x="2531142" y="3913702"/>
              <a:ext cx="650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 Generated Synthetic Ice Sheets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5051000" y="2696889"/>
            <a:ext cx="2089992" cy="1007640"/>
          </a:xfrm>
          <a:prstGeom prst="rect">
            <a:avLst/>
          </a:prstGeom>
          <a:solidFill>
            <a:srgbClr val="D0CECE"/>
          </a:solidFill>
          <a:ln>
            <a:solidFill>
              <a:srgbClr val="D0C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051000" y="3741619"/>
            <a:ext cx="2089992" cy="1007640"/>
          </a:xfrm>
          <a:prstGeom prst="rect">
            <a:avLst/>
          </a:prstGeom>
          <a:solidFill>
            <a:srgbClr val="D0CECE"/>
          </a:solidFill>
          <a:ln>
            <a:solidFill>
              <a:srgbClr val="D0C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874583" y="2520471"/>
            <a:ext cx="357822" cy="3578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4858305" y="3539602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5893722" y="3539602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5893722" y="2504194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6948305" y="2504194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6948303" y="3539602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6948299" y="4575011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4858305" y="4575011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893722" y="4575006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stCxn id="26" idx="4"/>
            <a:endCxn id="27" idx="0"/>
          </p:cNvCxnSpPr>
          <p:nvPr/>
        </p:nvCxnSpPr>
        <p:spPr>
          <a:xfrm flipH="1">
            <a:off x="5051002" y="2878294"/>
            <a:ext cx="2493" cy="6613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6" idx="6"/>
            <a:endCxn id="29" idx="2"/>
          </p:cNvCxnSpPr>
          <p:nvPr/>
        </p:nvCxnSpPr>
        <p:spPr>
          <a:xfrm flipV="1">
            <a:off x="5232405" y="2696891"/>
            <a:ext cx="661317" cy="24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9" idx="6"/>
            <a:endCxn id="30" idx="2"/>
          </p:cNvCxnSpPr>
          <p:nvPr/>
        </p:nvCxnSpPr>
        <p:spPr>
          <a:xfrm>
            <a:off x="6279113" y="2696891"/>
            <a:ext cx="66919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4"/>
            <a:endCxn id="28" idx="0"/>
          </p:cNvCxnSpPr>
          <p:nvPr/>
        </p:nvCxnSpPr>
        <p:spPr>
          <a:xfrm>
            <a:off x="6086418" y="2889585"/>
            <a:ext cx="0" cy="650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7" idx="6"/>
            <a:endCxn id="28" idx="2"/>
          </p:cNvCxnSpPr>
          <p:nvPr/>
        </p:nvCxnSpPr>
        <p:spPr>
          <a:xfrm>
            <a:off x="5243697" y="3732299"/>
            <a:ext cx="65002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1" idx="2"/>
            <a:endCxn id="28" idx="6"/>
          </p:cNvCxnSpPr>
          <p:nvPr/>
        </p:nvCxnSpPr>
        <p:spPr>
          <a:xfrm flipH="1">
            <a:off x="6279113" y="3732299"/>
            <a:ext cx="66918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1" idx="0"/>
            <a:endCxn id="30" idx="4"/>
          </p:cNvCxnSpPr>
          <p:nvPr/>
        </p:nvCxnSpPr>
        <p:spPr>
          <a:xfrm flipV="1">
            <a:off x="7141000" y="2889585"/>
            <a:ext cx="2" cy="650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1" idx="4"/>
            <a:endCxn id="32" idx="0"/>
          </p:cNvCxnSpPr>
          <p:nvPr/>
        </p:nvCxnSpPr>
        <p:spPr>
          <a:xfrm flipH="1">
            <a:off x="7140996" y="3924994"/>
            <a:ext cx="4" cy="650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4" idx="6"/>
            <a:endCxn id="32" idx="2"/>
          </p:cNvCxnSpPr>
          <p:nvPr/>
        </p:nvCxnSpPr>
        <p:spPr>
          <a:xfrm>
            <a:off x="6279113" y="4767701"/>
            <a:ext cx="669184" cy="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8" idx="4"/>
            <a:endCxn id="34" idx="0"/>
          </p:cNvCxnSpPr>
          <p:nvPr/>
        </p:nvCxnSpPr>
        <p:spPr>
          <a:xfrm>
            <a:off x="6086418" y="3924994"/>
            <a:ext cx="0" cy="65001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7" idx="4"/>
            <a:endCxn id="33" idx="0"/>
          </p:cNvCxnSpPr>
          <p:nvPr/>
        </p:nvCxnSpPr>
        <p:spPr>
          <a:xfrm>
            <a:off x="5051002" y="3924994"/>
            <a:ext cx="0" cy="650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4" idx="2"/>
            <a:endCxn id="33" idx="6"/>
          </p:cNvCxnSpPr>
          <p:nvPr/>
        </p:nvCxnSpPr>
        <p:spPr>
          <a:xfrm flipH="1">
            <a:off x="5243697" y="4767701"/>
            <a:ext cx="650025" cy="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335678" y="1842885"/>
            <a:ext cx="4656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Start with a square Central Ice Mass</a:t>
            </a:r>
            <a:endParaRPr lang="en-US" sz="2400" dirty="0"/>
          </a:p>
        </p:txBody>
      </p:sp>
      <p:grpSp>
        <p:nvGrpSpPr>
          <p:cNvPr id="66" name="Group 65"/>
          <p:cNvGrpSpPr/>
          <p:nvPr/>
        </p:nvGrpSpPr>
        <p:grpSpPr>
          <a:xfrm>
            <a:off x="6948293" y="4575006"/>
            <a:ext cx="1439972" cy="1420800"/>
            <a:chOff x="8814722" y="2717036"/>
            <a:chExt cx="1439972" cy="1420800"/>
          </a:xfrm>
        </p:grpSpPr>
        <p:sp>
          <p:nvSpPr>
            <p:cNvPr id="65" name="Rectangle 64"/>
            <p:cNvSpPr/>
            <p:nvPr/>
          </p:nvSpPr>
          <p:spPr>
            <a:xfrm>
              <a:off x="9007411" y="2923614"/>
              <a:ext cx="1054583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8814722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9869303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9869299" y="375244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8814722" y="3752440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58" idx="2"/>
              <a:endCxn id="57" idx="6"/>
            </p:cNvCxnSpPr>
            <p:nvPr/>
          </p:nvCxnSpPr>
          <p:spPr>
            <a:xfrm flipH="1">
              <a:off x="9200113" y="2909733"/>
              <a:ext cx="66918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58" idx="4"/>
              <a:endCxn id="59" idx="0"/>
            </p:cNvCxnSpPr>
            <p:nvPr/>
          </p:nvCxnSpPr>
          <p:spPr>
            <a:xfrm flipH="1">
              <a:off x="10061996" y="3102428"/>
              <a:ext cx="4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60" idx="6"/>
              <a:endCxn id="59" idx="2"/>
            </p:cNvCxnSpPr>
            <p:nvPr/>
          </p:nvCxnSpPr>
          <p:spPr>
            <a:xfrm>
              <a:off x="9200113" y="3945135"/>
              <a:ext cx="669184" cy="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57" idx="4"/>
              <a:endCxn id="60" idx="0"/>
            </p:cNvCxnSpPr>
            <p:nvPr/>
          </p:nvCxnSpPr>
          <p:spPr>
            <a:xfrm>
              <a:off x="9007418" y="3102428"/>
              <a:ext cx="0" cy="6500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6948293" y="1476451"/>
            <a:ext cx="1439972" cy="1420800"/>
            <a:chOff x="8814722" y="2717036"/>
            <a:chExt cx="1439972" cy="1420800"/>
          </a:xfrm>
        </p:grpSpPr>
        <p:sp>
          <p:nvSpPr>
            <p:cNvPr id="68" name="Rectangle 67"/>
            <p:cNvSpPr/>
            <p:nvPr/>
          </p:nvSpPr>
          <p:spPr>
            <a:xfrm>
              <a:off x="9007411" y="2923614"/>
              <a:ext cx="1054583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8814722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9869303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9869299" y="375244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8814722" y="3752440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/>
            <p:cNvCxnSpPr>
              <a:stCxn id="70" idx="2"/>
              <a:endCxn id="69" idx="6"/>
            </p:cNvCxnSpPr>
            <p:nvPr/>
          </p:nvCxnSpPr>
          <p:spPr>
            <a:xfrm flipH="1">
              <a:off x="9200113" y="2909733"/>
              <a:ext cx="66918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70" idx="4"/>
              <a:endCxn id="71" idx="0"/>
            </p:cNvCxnSpPr>
            <p:nvPr/>
          </p:nvCxnSpPr>
          <p:spPr>
            <a:xfrm flipH="1">
              <a:off x="10061996" y="3102428"/>
              <a:ext cx="4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72" idx="6"/>
              <a:endCxn id="71" idx="2"/>
            </p:cNvCxnSpPr>
            <p:nvPr/>
          </p:nvCxnSpPr>
          <p:spPr>
            <a:xfrm>
              <a:off x="9200113" y="3945135"/>
              <a:ext cx="669184" cy="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69" idx="4"/>
              <a:endCxn id="72" idx="0"/>
            </p:cNvCxnSpPr>
            <p:nvPr/>
          </p:nvCxnSpPr>
          <p:spPr>
            <a:xfrm>
              <a:off x="9007418" y="3102428"/>
              <a:ext cx="0" cy="6500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7995780" y="2518076"/>
            <a:ext cx="1439972" cy="1420800"/>
            <a:chOff x="8814722" y="2717036"/>
            <a:chExt cx="1439972" cy="1420800"/>
          </a:xfrm>
        </p:grpSpPr>
        <p:sp>
          <p:nvSpPr>
            <p:cNvPr id="78" name="Rectangle 77"/>
            <p:cNvSpPr/>
            <p:nvPr/>
          </p:nvSpPr>
          <p:spPr>
            <a:xfrm>
              <a:off x="9007411" y="2923614"/>
              <a:ext cx="1054583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8814722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9869303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9869299" y="375244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>
              <a:spLocks noChangeAspect="1"/>
            </p:cNvSpPr>
            <p:nvPr/>
          </p:nvSpPr>
          <p:spPr>
            <a:xfrm>
              <a:off x="8814722" y="3752440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/>
            <p:cNvCxnSpPr>
              <a:stCxn id="80" idx="2"/>
              <a:endCxn id="79" idx="6"/>
            </p:cNvCxnSpPr>
            <p:nvPr/>
          </p:nvCxnSpPr>
          <p:spPr>
            <a:xfrm flipH="1">
              <a:off x="9200113" y="2909733"/>
              <a:ext cx="66918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80" idx="4"/>
              <a:endCxn id="81" idx="0"/>
            </p:cNvCxnSpPr>
            <p:nvPr/>
          </p:nvCxnSpPr>
          <p:spPr>
            <a:xfrm flipH="1">
              <a:off x="10061996" y="3102428"/>
              <a:ext cx="4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82" idx="6"/>
              <a:endCxn id="81" idx="2"/>
            </p:cNvCxnSpPr>
            <p:nvPr/>
          </p:nvCxnSpPr>
          <p:spPr>
            <a:xfrm>
              <a:off x="9200113" y="3945135"/>
              <a:ext cx="669184" cy="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9" idx="4"/>
              <a:endCxn id="82" idx="0"/>
            </p:cNvCxnSpPr>
            <p:nvPr/>
          </p:nvCxnSpPr>
          <p:spPr>
            <a:xfrm>
              <a:off x="9007418" y="3102428"/>
              <a:ext cx="0" cy="6500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7995780" y="3546539"/>
            <a:ext cx="1439972" cy="1420800"/>
            <a:chOff x="8814722" y="2717036"/>
            <a:chExt cx="1439972" cy="1420800"/>
          </a:xfrm>
        </p:grpSpPr>
        <p:sp>
          <p:nvSpPr>
            <p:cNvPr id="88" name="Rectangle 87"/>
            <p:cNvSpPr/>
            <p:nvPr/>
          </p:nvSpPr>
          <p:spPr>
            <a:xfrm>
              <a:off x="9007411" y="2923614"/>
              <a:ext cx="1054583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8814722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9869303" y="2717036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9869299" y="375244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8814722" y="3752440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Straight Connector 92"/>
            <p:cNvCxnSpPr>
              <a:stCxn id="90" idx="2"/>
              <a:endCxn id="89" idx="6"/>
            </p:cNvCxnSpPr>
            <p:nvPr/>
          </p:nvCxnSpPr>
          <p:spPr>
            <a:xfrm flipH="1">
              <a:off x="9200113" y="2909733"/>
              <a:ext cx="66918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0" idx="4"/>
              <a:endCxn id="91" idx="0"/>
            </p:cNvCxnSpPr>
            <p:nvPr/>
          </p:nvCxnSpPr>
          <p:spPr>
            <a:xfrm flipH="1">
              <a:off x="10061996" y="3102428"/>
              <a:ext cx="4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92" idx="6"/>
              <a:endCxn id="91" idx="2"/>
            </p:cNvCxnSpPr>
            <p:nvPr/>
          </p:nvCxnSpPr>
          <p:spPr>
            <a:xfrm>
              <a:off x="9200113" y="3945135"/>
              <a:ext cx="669184" cy="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9" idx="4"/>
              <a:endCxn id="92" idx="0"/>
            </p:cNvCxnSpPr>
            <p:nvPr/>
          </p:nvCxnSpPr>
          <p:spPr>
            <a:xfrm>
              <a:off x="9007418" y="3102428"/>
              <a:ext cx="0" cy="6500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9575799" y="2504194"/>
            <a:ext cx="20463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Add features that have two paths to the Central Ice</a:t>
            </a:r>
            <a:endParaRPr lang="en-US" sz="2400" dirty="0"/>
          </a:p>
        </p:txBody>
      </p:sp>
      <p:grpSp>
        <p:nvGrpSpPr>
          <p:cNvPr id="108" name="Group 107"/>
          <p:cNvGrpSpPr/>
          <p:nvPr/>
        </p:nvGrpSpPr>
        <p:grpSpPr>
          <a:xfrm>
            <a:off x="2787243" y="3539602"/>
            <a:ext cx="1420808" cy="1420799"/>
            <a:chOff x="2145750" y="2685597"/>
            <a:chExt cx="1420808" cy="1420799"/>
          </a:xfrm>
        </p:grpSpPr>
        <p:sp>
          <p:nvSpPr>
            <p:cNvPr id="109" name="Rectangle 108"/>
            <p:cNvSpPr/>
            <p:nvPr/>
          </p:nvSpPr>
          <p:spPr>
            <a:xfrm>
              <a:off x="2336248" y="2886531"/>
              <a:ext cx="1056767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2162028" y="2701874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2145750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3181167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>
              <a:spLocks noChangeAspect="1"/>
            </p:cNvSpPr>
            <p:nvPr/>
          </p:nvSpPr>
          <p:spPr>
            <a:xfrm>
              <a:off x="3181167" y="2685597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Connector 113"/>
            <p:cNvCxnSpPr>
              <a:stCxn id="110" idx="4"/>
              <a:endCxn id="111" idx="0"/>
            </p:cNvCxnSpPr>
            <p:nvPr/>
          </p:nvCxnSpPr>
          <p:spPr>
            <a:xfrm flipH="1">
              <a:off x="2338447" y="3059697"/>
              <a:ext cx="2493" cy="6613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0" idx="6"/>
              <a:endCxn id="113" idx="2"/>
            </p:cNvCxnSpPr>
            <p:nvPr/>
          </p:nvCxnSpPr>
          <p:spPr>
            <a:xfrm flipV="1">
              <a:off x="2519850" y="2878294"/>
              <a:ext cx="661317" cy="249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3" idx="4"/>
              <a:endCxn id="112" idx="0"/>
            </p:cNvCxnSpPr>
            <p:nvPr/>
          </p:nvCxnSpPr>
          <p:spPr>
            <a:xfrm>
              <a:off x="3373863" y="3070988"/>
              <a:ext cx="0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11" idx="6"/>
              <a:endCxn id="112" idx="2"/>
            </p:cNvCxnSpPr>
            <p:nvPr/>
          </p:nvCxnSpPr>
          <p:spPr>
            <a:xfrm>
              <a:off x="2531142" y="3913702"/>
              <a:ext cx="650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TextBox 117"/>
          <p:cNvSpPr txBox="1"/>
          <p:nvPr/>
        </p:nvSpPr>
        <p:spPr>
          <a:xfrm>
            <a:off x="1563757" y="5021544"/>
            <a:ext cx="2295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Add some Mesh Singularities</a:t>
            </a:r>
            <a:endParaRPr lang="en-US" sz="2400" dirty="0"/>
          </a:p>
        </p:txBody>
      </p:sp>
      <p:grpSp>
        <p:nvGrpSpPr>
          <p:cNvPr id="149" name="Group 148"/>
          <p:cNvGrpSpPr/>
          <p:nvPr/>
        </p:nvGrpSpPr>
        <p:grpSpPr>
          <a:xfrm>
            <a:off x="1759091" y="2511855"/>
            <a:ext cx="1420808" cy="1420799"/>
            <a:chOff x="2145750" y="2685597"/>
            <a:chExt cx="1420808" cy="1420799"/>
          </a:xfrm>
        </p:grpSpPr>
        <p:sp>
          <p:nvSpPr>
            <p:cNvPr id="150" name="Rectangle 149"/>
            <p:cNvSpPr/>
            <p:nvPr/>
          </p:nvSpPr>
          <p:spPr>
            <a:xfrm>
              <a:off x="2336248" y="2886531"/>
              <a:ext cx="1056767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>
              <a:spLocks noChangeAspect="1"/>
            </p:cNvSpPr>
            <p:nvPr/>
          </p:nvSpPr>
          <p:spPr>
            <a:xfrm>
              <a:off x="2162028" y="2701874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>
              <a:spLocks noChangeAspect="1"/>
            </p:cNvSpPr>
            <p:nvPr/>
          </p:nvSpPr>
          <p:spPr>
            <a:xfrm>
              <a:off x="2145750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>
              <a:spLocks noChangeAspect="1"/>
            </p:cNvSpPr>
            <p:nvPr/>
          </p:nvSpPr>
          <p:spPr>
            <a:xfrm>
              <a:off x="3181167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>
              <a:spLocks noChangeAspect="1"/>
            </p:cNvSpPr>
            <p:nvPr/>
          </p:nvSpPr>
          <p:spPr>
            <a:xfrm>
              <a:off x="3181167" y="2685597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5" name="Straight Connector 154"/>
            <p:cNvCxnSpPr>
              <a:stCxn id="151" idx="4"/>
              <a:endCxn id="152" idx="0"/>
            </p:cNvCxnSpPr>
            <p:nvPr/>
          </p:nvCxnSpPr>
          <p:spPr>
            <a:xfrm flipH="1">
              <a:off x="2338447" y="3059697"/>
              <a:ext cx="2493" cy="6613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>
              <a:stCxn id="151" idx="6"/>
              <a:endCxn id="154" idx="2"/>
            </p:cNvCxnSpPr>
            <p:nvPr/>
          </p:nvCxnSpPr>
          <p:spPr>
            <a:xfrm flipV="1">
              <a:off x="2519850" y="2878294"/>
              <a:ext cx="661317" cy="249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>
              <a:stCxn id="154" idx="4"/>
              <a:endCxn id="153" idx="0"/>
            </p:cNvCxnSpPr>
            <p:nvPr/>
          </p:nvCxnSpPr>
          <p:spPr>
            <a:xfrm>
              <a:off x="3373863" y="3070988"/>
              <a:ext cx="0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>
              <a:stCxn id="152" idx="6"/>
              <a:endCxn id="153" idx="2"/>
            </p:cNvCxnSpPr>
            <p:nvPr/>
          </p:nvCxnSpPr>
          <p:spPr>
            <a:xfrm>
              <a:off x="2531142" y="3913702"/>
              <a:ext cx="650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717066" y="1468140"/>
            <a:ext cx="1420808" cy="1420799"/>
            <a:chOff x="2145750" y="2685597"/>
            <a:chExt cx="1420808" cy="1420799"/>
          </a:xfrm>
        </p:grpSpPr>
        <p:sp>
          <p:nvSpPr>
            <p:cNvPr id="160" name="Rectangle 159"/>
            <p:cNvSpPr/>
            <p:nvPr/>
          </p:nvSpPr>
          <p:spPr>
            <a:xfrm>
              <a:off x="2336248" y="2886531"/>
              <a:ext cx="1056767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/>
            <p:cNvSpPr>
              <a:spLocks noChangeAspect="1"/>
            </p:cNvSpPr>
            <p:nvPr/>
          </p:nvSpPr>
          <p:spPr>
            <a:xfrm>
              <a:off x="2162028" y="2701874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>
              <a:spLocks noChangeAspect="1"/>
            </p:cNvSpPr>
            <p:nvPr/>
          </p:nvSpPr>
          <p:spPr>
            <a:xfrm>
              <a:off x="2145750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>
              <a:spLocks noChangeAspect="1"/>
            </p:cNvSpPr>
            <p:nvPr/>
          </p:nvSpPr>
          <p:spPr>
            <a:xfrm>
              <a:off x="3181167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>
              <a:spLocks noChangeAspect="1"/>
            </p:cNvSpPr>
            <p:nvPr/>
          </p:nvSpPr>
          <p:spPr>
            <a:xfrm>
              <a:off x="3181167" y="2685597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/>
            <p:cNvCxnSpPr>
              <a:stCxn id="161" idx="4"/>
              <a:endCxn id="162" idx="0"/>
            </p:cNvCxnSpPr>
            <p:nvPr/>
          </p:nvCxnSpPr>
          <p:spPr>
            <a:xfrm flipH="1">
              <a:off x="2338447" y="3059697"/>
              <a:ext cx="2493" cy="6613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61" idx="6"/>
              <a:endCxn id="164" idx="2"/>
            </p:cNvCxnSpPr>
            <p:nvPr/>
          </p:nvCxnSpPr>
          <p:spPr>
            <a:xfrm flipV="1">
              <a:off x="2519850" y="2878294"/>
              <a:ext cx="661317" cy="249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>
              <a:stCxn id="164" idx="4"/>
              <a:endCxn id="163" idx="0"/>
            </p:cNvCxnSpPr>
            <p:nvPr/>
          </p:nvCxnSpPr>
          <p:spPr>
            <a:xfrm>
              <a:off x="3373863" y="3070988"/>
              <a:ext cx="0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62" idx="6"/>
              <a:endCxn id="163" idx="2"/>
            </p:cNvCxnSpPr>
            <p:nvPr/>
          </p:nvCxnSpPr>
          <p:spPr>
            <a:xfrm>
              <a:off x="2531142" y="3913702"/>
              <a:ext cx="650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/>
          <p:cNvGrpSpPr/>
          <p:nvPr/>
        </p:nvGrpSpPr>
        <p:grpSpPr>
          <a:xfrm>
            <a:off x="-337515" y="422190"/>
            <a:ext cx="1420808" cy="1420799"/>
            <a:chOff x="2145750" y="2685597"/>
            <a:chExt cx="1420808" cy="1420799"/>
          </a:xfrm>
        </p:grpSpPr>
        <p:sp>
          <p:nvSpPr>
            <p:cNvPr id="170" name="Rectangle 169"/>
            <p:cNvSpPr/>
            <p:nvPr/>
          </p:nvSpPr>
          <p:spPr>
            <a:xfrm>
              <a:off x="2336248" y="2886531"/>
              <a:ext cx="1056767" cy="100764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Oval 170"/>
            <p:cNvSpPr>
              <a:spLocks noChangeAspect="1"/>
            </p:cNvSpPr>
            <p:nvPr/>
          </p:nvSpPr>
          <p:spPr>
            <a:xfrm>
              <a:off x="2162028" y="2701874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2145750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/>
            <p:cNvSpPr>
              <a:spLocks noChangeAspect="1"/>
            </p:cNvSpPr>
            <p:nvPr/>
          </p:nvSpPr>
          <p:spPr>
            <a:xfrm>
              <a:off x="3181167" y="3721005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/>
            <p:cNvSpPr>
              <a:spLocks noChangeAspect="1"/>
            </p:cNvSpPr>
            <p:nvPr/>
          </p:nvSpPr>
          <p:spPr>
            <a:xfrm>
              <a:off x="3181167" y="2685597"/>
              <a:ext cx="385391" cy="3853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5" name="Straight Connector 174"/>
            <p:cNvCxnSpPr>
              <a:stCxn id="171" idx="4"/>
              <a:endCxn id="172" idx="0"/>
            </p:cNvCxnSpPr>
            <p:nvPr/>
          </p:nvCxnSpPr>
          <p:spPr>
            <a:xfrm flipH="1">
              <a:off x="2338447" y="3059697"/>
              <a:ext cx="2493" cy="6613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171" idx="6"/>
              <a:endCxn id="174" idx="2"/>
            </p:cNvCxnSpPr>
            <p:nvPr/>
          </p:nvCxnSpPr>
          <p:spPr>
            <a:xfrm flipV="1">
              <a:off x="2519850" y="2878294"/>
              <a:ext cx="661317" cy="249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>
              <a:stCxn id="174" idx="4"/>
              <a:endCxn id="173" idx="0"/>
            </p:cNvCxnSpPr>
            <p:nvPr/>
          </p:nvCxnSpPr>
          <p:spPr>
            <a:xfrm>
              <a:off x="3373863" y="3070988"/>
              <a:ext cx="0" cy="6500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72" idx="6"/>
              <a:endCxn id="173" idx="2"/>
            </p:cNvCxnSpPr>
            <p:nvPr/>
          </p:nvCxnSpPr>
          <p:spPr>
            <a:xfrm>
              <a:off x="2531142" y="3913702"/>
              <a:ext cx="65002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/>
          <p:cNvSpPr txBox="1"/>
          <p:nvPr/>
        </p:nvSpPr>
        <p:spPr>
          <a:xfrm>
            <a:off x="330839" y="3858254"/>
            <a:ext cx="2506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Mesh Singularities can be of arbitrary length</a:t>
            </a:r>
            <a:endParaRPr lang="en-US" sz="2400" dirty="0"/>
          </a:p>
        </p:txBody>
      </p:sp>
      <p:sp>
        <p:nvSpPr>
          <p:cNvPr id="180" name="TextBox 179"/>
          <p:cNvSpPr txBox="1"/>
          <p:nvPr/>
        </p:nvSpPr>
        <p:spPr>
          <a:xfrm>
            <a:off x="3006356" y="1630764"/>
            <a:ext cx="2789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 initial grounding</a:t>
            </a:r>
            <a:endParaRPr lang="en-US" sz="2400" dirty="0"/>
          </a:p>
        </p:txBody>
      </p:sp>
      <p:sp>
        <p:nvSpPr>
          <p:cNvPr id="185" name="Oval 184"/>
          <p:cNvSpPr>
            <a:spLocks noChangeAspect="1"/>
          </p:cNvSpPr>
          <p:nvPr/>
        </p:nvSpPr>
        <p:spPr>
          <a:xfrm>
            <a:off x="7994403" y="3548938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Oval 185"/>
          <p:cNvSpPr>
            <a:spLocks noChangeAspect="1"/>
          </p:cNvSpPr>
          <p:nvPr/>
        </p:nvSpPr>
        <p:spPr>
          <a:xfrm>
            <a:off x="9051017" y="2517130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7" name="Oval 186"/>
          <p:cNvSpPr>
            <a:spLocks noChangeAspect="1"/>
          </p:cNvSpPr>
          <p:nvPr/>
        </p:nvSpPr>
        <p:spPr>
          <a:xfrm>
            <a:off x="6949392" y="5610371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8" name="Oval 187"/>
          <p:cNvSpPr>
            <a:spLocks noChangeAspect="1"/>
          </p:cNvSpPr>
          <p:nvPr/>
        </p:nvSpPr>
        <p:spPr>
          <a:xfrm>
            <a:off x="8002851" y="1479543"/>
            <a:ext cx="385391" cy="385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58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420000"/>
                                      </p:to>
                                    </p:animClr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1" grpId="0" animBg="1"/>
      <p:bldP spid="33" grpId="0" animBg="1"/>
      <p:bldP spid="49" grpId="0"/>
      <p:bldP spid="97" grpId="0"/>
      <p:bldP spid="97" grpId="1"/>
      <p:bldP spid="118" grpId="0"/>
      <p:bldP spid="118" grpId="1"/>
      <p:bldP spid="179" grpId="0"/>
      <p:bldP spid="179" grpId="1"/>
      <p:bldP spid="180" grpId="0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Scaling Shows Synthetic Meshes are Realistic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63" y="1987825"/>
            <a:ext cx="5324482" cy="45365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192" y="2146851"/>
            <a:ext cx="5694322" cy="45365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10748" y="1690688"/>
            <a:ext cx="3044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Synthetic Weak Scaling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5149" y="1698438"/>
            <a:ext cx="5370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Synthetic Strong Scaling (16.2 Million </a:t>
            </a:r>
            <a:r>
              <a:rPr lang="en-US" sz="2400" dirty="0" err="1" smtClean="0"/>
              <a:t>Vtx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04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Performance is Robust w.r.t. Number of Grounded Vertices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415748" cy="4351338"/>
          </a:xfrm>
        </p:spPr>
        <p:txBody>
          <a:bodyPr/>
          <a:lstStyle/>
          <a:p>
            <a:r>
              <a:rPr lang="en-US" dirty="0" smtClean="0"/>
              <a:t>Vary the percentage of initially grounded vertices</a:t>
            </a:r>
          </a:p>
          <a:p>
            <a:r>
              <a:rPr lang="en-US" dirty="0" smtClean="0"/>
              <a:t>Real meshes have 89% of vertices initially grounded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90" y="1921567"/>
            <a:ext cx="7432279" cy="419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7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Performance is Robust w.r.t. Length of Mesh Singularities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508513" cy="4351338"/>
          </a:xfrm>
        </p:spPr>
        <p:txBody>
          <a:bodyPr/>
          <a:lstStyle/>
          <a:p>
            <a:r>
              <a:rPr lang="en-US" dirty="0" smtClean="0"/>
              <a:t>Chain multiple floating peninsulas together</a:t>
            </a:r>
          </a:p>
          <a:p>
            <a:r>
              <a:rPr lang="en-US" dirty="0" smtClean="0"/>
              <a:t>Real meshes have at most four floating peninsulas chained together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968" y="1931641"/>
            <a:ext cx="7173360" cy="406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8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Performance is Robust w.r.t. Number of Floating Peninsulas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468757" cy="4351338"/>
          </a:xfrm>
        </p:spPr>
        <p:txBody>
          <a:bodyPr/>
          <a:lstStyle/>
          <a:p>
            <a:r>
              <a:rPr lang="en-US" dirty="0" smtClean="0"/>
              <a:t>Real meshes have between 7 and 912 mesh singularities</a:t>
            </a:r>
          </a:p>
          <a:p>
            <a:r>
              <a:rPr lang="en-US" dirty="0" smtClean="0"/>
              <a:t>Increasing amount of mesh singularities changes runtime, not scalability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486" y="1967688"/>
            <a:ext cx="7173360" cy="406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1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Algorithm Scales Well for Realistic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Near-linear strong scaling and good weak scaling on real inputs</a:t>
            </a:r>
          </a:p>
          <a:p>
            <a:r>
              <a:rPr lang="en-US" dirty="0" smtClean="0"/>
              <a:t>Tolerates wide variations in mesh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56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Algorithm’s Runtime is Negligible w.r.t. Simulation Runtime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algorithm uses at most 0.4% of a simulation step’s runtime</a:t>
            </a:r>
          </a:p>
          <a:p>
            <a:r>
              <a:rPr lang="en-US" dirty="0" smtClean="0"/>
              <a:t>Low cost relative to application enables dynamic use as mesh evolves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1870813"/>
              </p:ext>
            </p:extLst>
          </p:nvPr>
        </p:nvGraphicFramePr>
        <p:xfrm>
          <a:off x="1709530" y="2794486"/>
          <a:ext cx="8136835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032">
                  <a:extLst>
                    <a:ext uri="{9D8B030D-6E8A-4147-A177-3AD203B41FA5}">
                      <a16:colId xmlns:a16="http://schemas.microsoft.com/office/drawing/2014/main" val="1221692222"/>
                    </a:ext>
                  </a:extLst>
                </a:gridCol>
                <a:gridCol w="1665594">
                  <a:extLst>
                    <a:ext uri="{9D8B030D-6E8A-4147-A177-3AD203B41FA5}">
                      <a16:colId xmlns:a16="http://schemas.microsoft.com/office/drawing/2014/main" val="1520696374"/>
                    </a:ext>
                  </a:extLst>
                </a:gridCol>
                <a:gridCol w="2498390">
                  <a:extLst>
                    <a:ext uri="{9D8B030D-6E8A-4147-A177-3AD203B41FA5}">
                      <a16:colId xmlns:a16="http://schemas.microsoft.com/office/drawing/2014/main" val="1239796150"/>
                    </a:ext>
                  </a:extLst>
                </a:gridCol>
                <a:gridCol w="2088819">
                  <a:extLst>
                    <a:ext uri="{9D8B030D-6E8A-4147-A177-3AD203B41FA5}">
                      <a16:colId xmlns:a16="http://schemas.microsoft.com/office/drawing/2014/main" val="3594536571"/>
                    </a:ext>
                  </a:extLst>
                </a:gridCol>
              </a:tblGrid>
              <a:tr h="8585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Mesh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Elements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Distributed</a:t>
                      </a:r>
                      <a:r>
                        <a:rPr lang="en-US" sz="2400" baseline="0" dirty="0" smtClean="0"/>
                        <a:t> Runtime (MPI Ranks)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Percentage</a:t>
                      </a:r>
                      <a:r>
                        <a:rPr lang="en-US" sz="2400" baseline="0" dirty="0" smtClean="0"/>
                        <a:t> of Simulation Step Runtime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98396"/>
                  </a:ext>
                </a:extLst>
              </a:tr>
              <a:tr h="33316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16km (real)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51,087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  0.0176s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smtClean="0"/>
                        <a:t>(6)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0.19%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69107"/>
                  </a:ext>
                </a:extLst>
              </a:tr>
              <a:tr h="35551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8km (real)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206,436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  0.0217s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smtClean="0"/>
                        <a:t>(24)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0.158%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541380"/>
                  </a:ext>
                </a:extLst>
              </a:tr>
              <a:tr h="3513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4km</a:t>
                      </a:r>
                      <a:r>
                        <a:rPr lang="en-US" sz="2400" baseline="0" dirty="0" smtClean="0"/>
                        <a:t> (real)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831,173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  0.0414s </a:t>
                      </a:r>
                      <a:r>
                        <a:rPr lang="en-US" sz="2400" dirty="0" smtClean="0"/>
                        <a:t>(96)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0.287%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70843"/>
                  </a:ext>
                </a:extLst>
              </a:tr>
              <a:tr h="34999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2km (real)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3,341,449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  0.0407s </a:t>
                      </a:r>
                      <a:r>
                        <a:rPr lang="en-US" sz="2400" dirty="0" smtClean="0"/>
                        <a:t>(384)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0.314%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72333"/>
                  </a:ext>
                </a:extLst>
              </a:tr>
              <a:tr h="31553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1km (real)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/>
                        <a:t>13,413,766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  0.0561s </a:t>
                      </a:r>
                      <a:r>
                        <a:rPr lang="en-US" sz="2400" dirty="0" smtClean="0"/>
                        <a:t>(1536)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0.412%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57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56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22" y="1825625"/>
            <a:ext cx="11396870" cy="4351338"/>
          </a:xfrm>
        </p:spPr>
        <p:txBody>
          <a:bodyPr/>
          <a:lstStyle/>
          <a:p>
            <a:r>
              <a:rPr lang="en-US" dirty="0" smtClean="0"/>
              <a:t>Avoid expensive pre-processing of mesh</a:t>
            </a:r>
          </a:p>
          <a:p>
            <a:r>
              <a:rPr lang="en-US" dirty="0" smtClean="0"/>
              <a:t>“Serial </a:t>
            </a:r>
            <a:r>
              <a:rPr lang="en-US" dirty="0" err="1" smtClean="0"/>
              <a:t>Matlab</a:t>
            </a:r>
            <a:r>
              <a:rPr lang="en-US" dirty="0" smtClean="0"/>
              <a:t> Runtime” is </a:t>
            </a:r>
            <a:r>
              <a:rPr lang="en-US" dirty="0" err="1" smtClean="0"/>
              <a:t>Tuminaro</a:t>
            </a:r>
            <a:r>
              <a:rPr lang="en-US" dirty="0" smtClean="0"/>
              <a:t> et. al.’s quick fix (2016)</a:t>
            </a:r>
          </a:p>
          <a:p>
            <a:pPr lvl="1"/>
            <a:r>
              <a:rPr lang="en-US" dirty="0" smtClean="0"/>
              <a:t>Running in serial on a workstation with an Intel Xeon Gold 6146 CPU @ 3.2GHz</a:t>
            </a:r>
          </a:p>
          <a:p>
            <a:r>
              <a:rPr lang="en-US" dirty="0" smtClean="0"/>
              <a:t>“Distributed” is our approach running on NERSC’s Cray XC30 Supercomputer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Capability Significantly Benefits Ice Sheet Applications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197248"/>
              </p:ext>
            </p:extLst>
          </p:nvPr>
        </p:nvGraphicFramePr>
        <p:xfrm>
          <a:off x="1651074" y="3723001"/>
          <a:ext cx="8730827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348">
                  <a:extLst>
                    <a:ext uri="{9D8B030D-6E8A-4147-A177-3AD203B41FA5}">
                      <a16:colId xmlns:a16="http://schemas.microsoft.com/office/drawing/2014/main" val="1221692222"/>
                    </a:ext>
                  </a:extLst>
                </a:gridCol>
                <a:gridCol w="2184428">
                  <a:extLst>
                    <a:ext uri="{9D8B030D-6E8A-4147-A177-3AD203B41FA5}">
                      <a16:colId xmlns:a16="http://schemas.microsoft.com/office/drawing/2014/main" val="1239796150"/>
                    </a:ext>
                  </a:extLst>
                </a:gridCol>
                <a:gridCol w="2562344">
                  <a:extLst>
                    <a:ext uri="{9D8B030D-6E8A-4147-A177-3AD203B41FA5}">
                      <a16:colId xmlns:a16="http://schemas.microsoft.com/office/drawing/2014/main" val="2914474439"/>
                    </a:ext>
                  </a:extLst>
                </a:gridCol>
                <a:gridCol w="2182707">
                  <a:extLst>
                    <a:ext uri="{9D8B030D-6E8A-4147-A177-3AD203B41FA5}">
                      <a16:colId xmlns:a16="http://schemas.microsoft.com/office/drawing/2014/main" val="3106415698"/>
                    </a:ext>
                  </a:extLst>
                </a:gridCol>
              </a:tblGrid>
              <a:tr h="8585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Mesh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Distributed</a:t>
                      </a:r>
                      <a:r>
                        <a:rPr lang="en-US" sz="2000" baseline="0" dirty="0" smtClean="0"/>
                        <a:t> Runtime (MPI Ranks)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Serial </a:t>
                      </a:r>
                      <a:r>
                        <a:rPr lang="en-US" sz="2000" dirty="0" err="1" smtClean="0"/>
                        <a:t>Matlab</a:t>
                      </a:r>
                      <a:r>
                        <a:rPr lang="en-US" sz="2000" baseline="0" dirty="0" smtClean="0"/>
                        <a:t> Runtime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Speedup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98396"/>
                  </a:ext>
                </a:extLst>
              </a:tr>
              <a:tr h="3331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16km (real)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0.0176s</a:t>
                      </a:r>
                      <a:r>
                        <a:rPr lang="en-US" sz="2000" baseline="0" dirty="0" smtClean="0"/>
                        <a:t> (6)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1.04s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59x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69107"/>
                  </a:ext>
                </a:extLst>
              </a:tr>
              <a:tr h="3555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8km (real)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0.0217s</a:t>
                      </a:r>
                      <a:r>
                        <a:rPr lang="en-US" sz="2000" baseline="0" dirty="0" smtClean="0"/>
                        <a:t> (24)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5.65</a:t>
                      </a:r>
                      <a:r>
                        <a:rPr lang="en-US" sz="2000" baseline="0" dirty="0" smtClean="0"/>
                        <a:t>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260x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541380"/>
                  </a:ext>
                </a:extLst>
              </a:tr>
              <a:tr h="35136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4km</a:t>
                      </a:r>
                      <a:r>
                        <a:rPr lang="en-US" sz="2000" baseline="0" dirty="0" smtClean="0"/>
                        <a:t> (real)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0.0414s (96)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34.6s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835x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70843"/>
                  </a:ext>
                </a:extLst>
              </a:tr>
              <a:tr h="3499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2km (real)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0.0407s (384)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245s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6019x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72333"/>
                  </a:ext>
                </a:extLst>
              </a:tr>
              <a:tr h="31553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1km (real)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/>
                        <a:t>0.0561s (1536)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2630s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46880x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57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16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341"/>
            <a:ext cx="10515600" cy="4707694"/>
          </a:xfrm>
        </p:spPr>
        <p:txBody>
          <a:bodyPr>
            <a:normAutofit/>
          </a:bodyPr>
          <a:lstStyle/>
          <a:p>
            <a:r>
              <a:rPr lang="en-US" dirty="0" smtClean="0"/>
              <a:t>New algorithm for finding mesh </a:t>
            </a:r>
            <a:r>
              <a:rPr lang="en-US" dirty="0"/>
              <a:t>s</a:t>
            </a:r>
            <a:r>
              <a:rPr lang="en-US" dirty="0" smtClean="0"/>
              <a:t>ingularities</a:t>
            </a:r>
          </a:p>
          <a:p>
            <a:pPr lvl="1"/>
            <a:r>
              <a:rPr lang="en-US" dirty="0" smtClean="0"/>
              <a:t>Hinged peninsulas and icebergs in ice sheet meshes</a:t>
            </a:r>
          </a:p>
          <a:p>
            <a:r>
              <a:rPr lang="en-US" dirty="0" smtClean="0"/>
              <a:t>Enables convergence of iterative solvers in ice sheet simulations</a:t>
            </a:r>
          </a:p>
          <a:p>
            <a:r>
              <a:rPr lang="en-US" dirty="0" smtClean="0"/>
              <a:t>Demonstrates good scaling on real and synthetic meshes</a:t>
            </a:r>
          </a:p>
          <a:p>
            <a:r>
              <a:rPr lang="en-US" dirty="0" smtClean="0"/>
              <a:t>Efficient parallel implementation uses at most 0.4% of the runtime of a single simulation step</a:t>
            </a:r>
          </a:p>
          <a:p>
            <a:r>
              <a:rPr lang="en-US" dirty="0" smtClean="0"/>
              <a:t>Removes need for expensive mesh preprocessing by application</a:t>
            </a:r>
          </a:p>
          <a:p>
            <a:r>
              <a:rPr lang="en-US" dirty="0" smtClean="0"/>
              <a:t>Investigating generalization to efficient distributed-memory </a:t>
            </a:r>
            <a:r>
              <a:rPr lang="en-US" dirty="0" err="1" smtClean="0"/>
              <a:t>biconnected</a:t>
            </a:r>
            <a:r>
              <a:rPr lang="en-US" dirty="0" smtClean="0"/>
              <a:t> component </a:t>
            </a:r>
            <a:r>
              <a:rPr lang="en-US" dirty="0" smtClean="0"/>
              <a:t>detection</a:t>
            </a:r>
          </a:p>
          <a:p>
            <a:r>
              <a:rPr lang="en-US" b="1" dirty="0" smtClean="0"/>
              <a:t>Contact Me: </a:t>
            </a:r>
            <a:r>
              <a:rPr lang="en-US" dirty="0" smtClean="0"/>
              <a:t>boglei@rpi.edu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2243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15"/>
            <a:ext cx="2933700" cy="8572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366002"/>
            <a:ext cx="3514195" cy="908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895" y="341015"/>
            <a:ext cx="2483555" cy="9934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468" y="1786468"/>
            <a:ext cx="10956042" cy="4885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work was supported in part by the U.S. Department of Energy, Oﬃce of Science, Oﬃce of Advanced Scientiﬁc Computing Research, Scientiﬁc Discovery through Advanced Computing (</a:t>
            </a:r>
            <a:r>
              <a:rPr lang="en-US" sz="2800" dirty="0" err="1" smtClean="0"/>
              <a:t>SciDAC</a:t>
            </a:r>
            <a:r>
              <a:rPr lang="en-US" sz="2800" dirty="0" smtClean="0"/>
              <a:t>) program through the </a:t>
            </a:r>
            <a:r>
              <a:rPr lang="en-US" sz="2800" dirty="0" err="1" smtClean="0"/>
              <a:t>FASTMath</a:t>
            </a:r>
            <a:r>
              <a:rPr lang="en-US" sz="2800" dirty="0" smtClean="0"/>
              <a:t> Institute under Contract No. DE-AC02-05CH11231 at Rensselaer Polytechnic Institute and Sandia National Laboratories and through the </a:t>
            </a:r>
            <a:r>
              <a:rPr lang="en-US" sz="2800" dirty="0" err="1" smtClean="0"/>
              <a:t>SciDAC</a:t>
            </a:r>
            <a:r>
              <a:rPr lang="en-US" sz="2800" dirty="0" smtClean="0"/>
              <a:t> </a:t>
            </a:r>
            <a:r>
              <a:rPr lang="en-US" sz="2800" dirty="0" err="1" smtClean="0"/>
              <a:t>ProSPect</a:t>
            </a:r>
            <a:r>
              <a:rPr lang="en-US" sz="2800" dirty="0" smtClean="0"/>
              <a:t> project at Sandia National Laboratories. Sandia National Laboratories is a </a:t>
            </a:r>
            <a:r>
              <a:rPr lang="en-US" sz="2800" dirty="0" err="1" smtClean="0"/>
              <a:t>multimission</a:t>
            </a:r>
            <a:r>
              <a:rPr lang="en-US" sz="2800" dirty="0" smtClean="0"/>
              <a:t> laboratory managed and operated by National Technology and Engineering Solutions of Sandia, LLC., a wholly owned subsidiary of Honeywell International, Inc., for the U.S. Department of Energy’s National Nuclear Security Administration under contract DE-NA-0003525.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450" y="120662"/>
            <a:ext cx="2987767" cy="143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9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341"/>
            <a:ext cx="10515600" cy="4707694"/>
          </a:xfrm>
        </p:spPr>
        <p:txBody>
          <a:bodyPr>
            <a:normAutofit/>
          </a:bodyPr>
          <a:lstStyle/>
          <a:p>
            <a:r>
              <a:rPr lang="en-US" dirty="0" smtClean="0"/>
              <a:t>New algorithm for finding mesh </a:t>
            </a:r>
            <a:r>
              <a:rPr lang="en-US" dirty="0"/>
              <a:t>s</a:t>
            </a:r>
            <a:r>
              <a:rPr lang="en-US" dirty="0" smtClean="0"/>
              <a:t>ingularities</a:t>
            </a:r>
          </a:p>
          <a:p>
            <a:pPr lvl="1"/>
            <a:r>
              <a:rPr lang="en-US" dirty="0" smtClean="0"/>
              <a:t>Hinged peninsulas and icebergs in ice sheet meshes</a:t>
            </a:r>
          </a:p>
          <a:p>
            <a:r>
              <a:rPr lang="en-US" dirty="0" smtClean="0"/>
              <a:t>Enables convergence of iterative solvers in ice sheet simulations</a:t>
            </a:r>
          </a:p>
          <a:p>
            <a:r>
              <a:rPr lang="en-US" dirty="0" smtClean="0"/>
              <a:t>Demonstrates good scaling on real and synthetic meshes</a:t>
            </a:r>
          </a:p>
          <a:p>
            <a:r>
              <a:rPr lang="en-US" dirty="0" smtClean="0"/>
              <a:t>Efficient parallel implementation uses at most 0.4% of the runtime of a single simulation step</a:t>
            </a:r>
          </a:p>
          <a:p>
            <a:r>
              <a:rPr lang="en-US" dirty="0" smtClean="0"/>
              <a:t>Removes need for expensive mesh preprocessing by application</a:t>
            </a:r>
          </a:p>
          <a:p>
            <a:r>
              <a:rPr lang="en-US" dirty="0" smtClean="0"/>
              <a:t>Investigating generalization to efficient distributed-memory </a:t>
            </a:r>
            <a:r>
              <a:rPr lang="en-US" dirty="0" err="1" smtClean="0"/>
              <a:t>biconnected</a:t>
            </a:r>
            <a:r>
              <a:rPr lang="en-US" dirty="0" smtClean="0"/>
              <a:t> component </a:t>
            </a:r>
            <a:r>
              <a:rPr lang="en-US" dirty="0" smtClean="0"/>
              <a:t>detection</a:t>
            </a:r>
          </a:p>
          <a:p>
            <a:r>
              <a:rPr lang="en-US" b="1" dirty="0" smtClean="0"/>
              <a:t>Contact Me: </a:t>
            </a:r>
            <a:r>
              <a:rPr lang="en-US" dirty="0" smtClean="0"/>
              <a:t>boglei@rpi.edu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18100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4327</TotalTime>
  <Words>1740</Words>
  <Application>Microsoft Office PowerPoint</Application>
  <PresentationFormat>Widescreen</PresentationFormat>
  <Paragraphs>294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Acrobat Document</vt:lpstr>
      <vt:lpstr>A Parallel Graph Algorithm for Detecting Mesh Singularities in Distributed Memory Ice Sheet Simulations</vt:lpstr>
      <vt:lpstr>Goal: Efficiently Detect Problematic Mesh Features</vt:lpstr>
      <vt:lpstr>Ice Sheet Simulations are Used to Predict Sea Level Rise</vt:lpstr>
      <vt:lpstr>MALI is an Unstructured Mesh Finite Element Land Ice Simulator</vt:lpstr>
      <vt:lpstr>Mesh Singularities are Parts of the Mesh That Can Rotate or Translate</vt:lpstr>
      <vt:lpstr>Mesh Singularities Have at Most One Connection to the Ground</vt:lpstr>
      <vt:lpstr>Mesh Singularities Cause Headaches for Scientists Running Simulations</vt:lpstr>
      <vt:lpstr>Detecting/Removing Mesh Singularities is the Most Efficient Approach</vt:lpstr>
      <vt:lpstr>Converting the Mesh into a Graph Loses Useful Information</vt:lpstr>
      <vt:lpstr>Detecting Mesh Singularities is Related to Biconnectivity in Graphs</vt:lpstr>
      <vt:lpstr>Application Provides a Mesh and Grounding Information</vt:lpstr>
      <vt:lpstr>We Identify Parts of the Mesh with No Mesh Singularities</vt:lpstr>
      <vt:lpstr>Our Approach Propagates Grounding Information Through the Mesh</vt:lpstr>
      <vt:lpstr>Step 1: Find Potential Articulation Points</vt:lpstr>
      <vt:lpstr>Step 1: Find Potential Articulation Points</vt:lpstr>
      <vt:lpstr>Step 2: Propagate Grounding Information</vt:lpstr>
      <vt:lpstr>Step 2: Propagate Grounding Information</vt:lpstr>
      <vt:lpstr>Step 2: Propagate Grounding Information</vt:lpstr>
      <vt:lpstr>Step 2: Propagate Grounding Information</vt:lpstr>
      <vt:lpstr>Step 2: Propagate Grounding Information</vt:lpstr>
      <vt:lpstr>Final Result of Our Algorithm</vt:lpstr>
      <vt:lpstr>Our Algorithm is Provably Correct and Efficient</vt:lpstr>
      <vt:lpstr>Experimental Setup</vt:lpstr>
      <vt:lpstr>Near-Linear Strong Scaling on Real Ice Sheet Meshes</vt:lpstr>
      <vt:lpstr>Good Weak Scaling on Real Ice Sheet Meshes</vt:lpstr>
      <vt:lpstr>How We Generated Synthetic Ice Sheets</vt:lpstr>
      <vt:lpstr>Similar Scaling Shows Synthetic Meshes are Realistic</vt:lpstr>
      <vt:lpstr>Algorithm Performance is Robust w.r.t. Number of Grounded Vertices</vt:lpstr>
      <vt:lpstr>Algorithm Performance is Robust w.r.t. Length of Mesh Singularities</vt:lpstr>
      <vt:lpstr>Algorithm Performance is Robust w.r.t. Number of Floating Peninsulas</vt:lpstr>
      <vt:lpstr>Our Algorithm Scales Well for Realistic Inputs</vt:lpstr>
      <vt:lpstr>Our Algorithm’s Runtime is Negligible w.r.t. Simulation Runtime</vt:lpstr>
      <vt:lpstr>New Capability Significantly Benefits Ice Sheet Applications</vt:lpstr>
      <vt:lpstr>Conclusions and Future Work</vt:lpstr>
      <vt:lpstr>PowerPoint Presentation</vt:lpstr>
      <vt:lpstr>Conclusions and 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Parallel Graph Algorithm for Detecting Mesh Singularities in Distributed Memory Ice Sheet Simulations</dc:title>
  <dc:creator>Ian Bogle</dc:creator>
  <cp:lastModifiedBy>Ian Bogle</cp:lastModifiedBy>
  <cp:revision>103</cp:revision>
  <dcterms:created xsi:type="dcterms:W3CDTF">2019-07-28T23:43:36Z</dcterms:created>
  <dcterms:modified xsi:type="dcterms:W3CDTF">2019-08-03T03:14:23Z</dcterms:modified>
</cp:coreProperties>
</file>