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3" r:id="rId1"/>
  </p:sldMasterIdLst>
  <p:notesMasterIdLst>
    <p:notesMasterId r:id="rId17"/>
  </p:notesMasterIdLst>
  <p:sldIdLst>
    <p:sldId id="256" r:id="rId2"/>
    <p:sldId id="281" r:id="rId3"/>
    <p:sldId id="257" r:id="rId4"/>
    <p:sldId id="294" r:id="rId5"/>
    <p:sldId id="300" r:id="rId6"/>
    <p:sldId id="299" r:id="rId7"/>
    <p:sldId id="287" r:id="rId8"/>
    <p:sldId id="285" r:id="rId9"/>
    <p:sldId id="301" r:id="rId10"/>
    <p:sldId id="288" r:id="rId11"/>
    <p:sldId id="283" r:id="rId12"/>
    <p:sldId id="289" r:id="rId13"/>
    <p:sldId id="293" r:id="rId14"/>
    <p:sldId id="290" r:id="rId15"/>
    <p:sldId id="292" r:id="rId16"/>
  </p:sldIdLst>
  <p:sldSz cx="4610100" cy="3460750"/>
  <p:notesSz cx="4610100" cy="346075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Cambria Math" panose="02040503050406030204" pitchFamily="18" charset="0"/>
      <p:regular r:id="rId22"/>
    </p:embeddedFont>
    <p:embeddedFont>
      <p:font typeface="Lucida Sans" panose="020B0602030504020204" pitchFamily="34" charset="0"/>
      <p:regular r:id="rId23"/>
      <p:bold r:id="rId24"/>
      <p:italic r:id="rId25"/>
      <p:boldItalic r:id="rId26"/>
    </p:embeddedFont>
    <p:embeddedFont>
      <p:font typeface="Tahoma" panose="020B0604030504040204" pitchFamily="34" charset="0"/>
      <p:regular r:id="rId27"/>
      <p:bold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271" autoAdjust="0"/>
    <p:restoredTop sz="93067" autoAdjust="0"/>
  </p:normalViewPr>
  <p:slideViewPr>
    <p:cSldViewPr snapToGrid="0">
      <p:cViewPr varScale="1">
        <p:scale>
          <a:sx n="197" d="100"/>
          <a:sy n="197" d="100"/>
        </p:scale>
        <p:origin x="1992" y="15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768500" y="259550"/>
            <a:ext cx="3073550" cy="12977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461000" y="1643850"/>
            <a:ext cx="3688075" cy="1557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:notes"/>
          <p:cNvSpPr txBox="1">
            <a:spLocks noGrp="1"/>
          </p:cNvSpPr>
          <p:nvPr>
            <p:ph type="body" idx="1"/>
          </p:nvPr>
        </p:nvSpPr>
        <p:spPr>
          <a:xfrm>
            <a:off x="461000" y="1643850"/>
            <a:ext cx="3688075" cy="15573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39863" y="258763"/>
            <a:ext cx="1730375" cy="129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:notes"/>
          <p:cNvSpPr txBox="1">
            <a:spLocks noGrp="1"/>
          </p:cNvSpPr>
          <p:nvPr>
            <p:ph type="body" idx="1"/>
          </p:nvPr>
        </p:nvSpPr>
        <p:spPr>
          <a:xfrm>
            <a:off x="461000" y="1643850"/>
            <a:ext cx="3688075" cy="15573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39863" y="258763"/>
            <a:ext cx="1730375" cy="129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846841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:notes"/>
          <p:cNvSpPr txBox="1">
            <a:spLocks noGrp="1"/>
          </p:cNvSpPr>
          <p:nvPr>
            <p:ph type="body" idx="1"/>
          </p:nvPr>
        </p:nvSpPr>
        <p:spPr>
          <a:xfrm>
            <a:off x="461000" y="1643850"/>
            <a:ext cx="3688075" cy="15573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39863" y="258763"/>
            <a:ext cx="1730375" cy="129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:notes"/>
          <p:cNvSpPr txBox="1">
            <a:spLocks noGrp="1"/>
          </p:cNvSpPr>
          <p:nvPr>
            <p:ph type="body" idx="1"/>
          </p:nvPr>
        </p:nvSpPr>
        <p:spPr>
          <a:xfrm>
            <a:off x="461000" y="1643850"/>
            <a:ext cx="3688075" cy="15573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39863" y="258763"/>
            <a:ext cx="1730375" cy="129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100291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:notes"/>
          <p:cNvSpPr txBox="1">
            <a:spLocks noGrp="1"/>
          </p:cNvSpPr>
          <p:nvPr>
            <p:ph type="body" idx="1"/>
          </p:nvPr>
        </p:nvSpPr>
        <p:spPr>
          <a:xfrm>
            <a:off x="461000" y="1643850"/>
            <a:ext cx="3688075" cy="15573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39863" y="258763"/>
            <a:ext cx="1730375" cy="129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285725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:notes"/>
          <p:cNvSpPr txBox="1">
            <a:spLocks noGrp="1"/>
          </p:cNvSpPr>
          <p:nvPr>
            <p:ph type="body" idx="1"/>
          </p:nvPr>
        </p:nvSpPr>
        <p:spPr>
          <a:xfrm>
            <a:off x="461000" y="1643850"/>
            <a:ext cx="3688075" cy="15573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39863" y="258763"/>
            <a:ext cx="1730375" cy="129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438721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:notes"/>
          <p:cNvSpPr txBox="1">
            <a:spLocks noGrp="1"/>
          </p:cNvSpPr>
          <p:nvPr>
            <p:ph type="body" idx="1"/>
          </p:nvPr>
        </p:nvSpPr>
        <p:spPr>
          <a:xfrm>
            <a:off x="461000" y="1643850"/>
            <a:ext cx="3688075" cy="15573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39863" y="258763"/>
            <a:ext cx="1730375" cy="129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135548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:notes"/>
          <p:cNvSpPr txBox="1">
            <a:spLocks noGrp="1"/>
          </p:cNvSpPr>
          <p:nvPr>
            <p:ph type="body" idx="1"/>
          </p:nvPr>
        </p:nvSpPr>
        <p:spPr>
          <a:xfrm>
            <a:off x="461000" y="1643850"/>
            <a:ext cx="3688075" cy="15573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39863" y="258763"/>
            <a:ext cx="1730375" cy="129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208913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:notes"/>
          <p:cNvSpPr txBox="1">
            <a:spLocks noGrp="1"/>
          </p:cNvSpPr>
          <p:nvPr>
            <p:ph type="body" idx="1"/>
          </p:nvPr>
        </p:nvSpPr>
        <p:spPr>
          <a:xfrm>
            <a:off x="461000" y="1643850"/>
            <a:ext cx="3688075" cy="15573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39863" y="258763"/>
            <a:ext cx="1730375" cy="129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783079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:notes"/>
          <p:cNvSpPr txBox="1">
            <a:spLocks noGrp="1"/>
          </p:cNvSpPr>
          <p:nvPr>
            <p:ph type="body" idx="1"/>
          </p:nvPr>
        </p:nvSpPr>
        <p:spPr>
          <a:xfrm>
            <a:off x="461000" y="1643850"/>
            <a:ext cx="3688075" cy="15573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39863" y="258763"/>
            <a:ext cx="1730375" cy="129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338490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:notes"/>
          <p:cNvSpPr txBox="1">
            <a:spLocks noGrp="1"/>
          </p:cNvSpPr>
          <p:nvPr>
            <p:ph type="body" idx="1"/>
          </p:nvPr>
        </p:nvSpPr>
        <p:spPr>
          <a:xfrm>
            <a:off x="461000" y="1643850"/>
            <a:ext cx="3688075" cy="15573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39863" y="258763"/>
            <a:ext cx="1730375" cy="129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795603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:notes"/>
          <p:cNvSpPr txBox="1">
            <a:spLocks noGrp="1"/>
          </p:cNvSpPr>
          <p:nvPr>
            <p:ph type="body" idx="1"/>
          </p:nvPr>
        </p:nvSpPr>
        <p:spPr>
          <a:xfrm>
            <a:off x="461000" y="1643850"/>
            <a:ext cx="3688075" cy="15573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39863" y="258763"/>
            <a:ext cx="1730375" cy="129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313685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:notes"/>
          <p:cNvSpPr txBox="1">
            <a:spLocks noGrp="1"/>
          </p:cNvSpPr>
          <p:nvPr>
            <p:ph type="body" idx="1"/>
          </p:nvPr>
        </p:nvSpPr>
        <p:spPr>
          <a:xfrm>
            <a:off x="461000" y="1643850"/>
            <a:ext cx="3688075" cy="15573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39863" y="258763"/>
            <a:ext cx="1730375" cy="129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740522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:notes"/>
          <p:cNvSpPr txBox="1">
            <a:spLocks noGrp="1"/>
          </p:cNvSpPr>
          <p:nvPr>
            <p:ph type="body" idx="1"/>
          </p:nvPr>
        </p:nvSpPr>
        <p:spPr>
          <a:xfrm>
            <a:off x="461000" y="1643850"/>
            <a:ext cx="3688075" cy="15573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39863" y="258763"/>
            <a:ext cx="1730375" cy="129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861478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:notes"/>
          <p:cNvSpPr txBox="1">
            <a:spLocks noGrp="1"/>
          </p:cNvSpPr>
          <p:nvPr>
            <p:ph type="body" idx="1"/>
          </p:nvPr>
        </p:nvSpPr>
        <p:spPr>
          <a:xfrm>
            <a:off x="461000" y="1643850"/>
            <a:ext cx="3688075" cy="15573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39863" y="258763"/>
            <a:ext cx="1730375" cy="129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185535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"/>
          <p:cNvSpPr txBox="1">
            <a:spLocks noGrp="1"/>
          </p:cNvSpPr>
          <p:nvPr>
            <p:ph type="title"/>
          </p:nvPr>
        </p:nvSpPr>
        <p:spPr>
          <a:xfrm>
            <a:off x="95300" y="72527"/>
            <a:ext cx="3052445" cy="24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>
                <a:solidFill>
                  <a:srgbClr val="3333B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2"/>
          <p:cNvSpPr txBox="1">
            <a:spLocks noGrp="1"/>
          </p:cNvSpPr>
          <p:nvPr>
            <p:ph type="body" idx="1"/>
          </p:nvPr>
        </p:nvSpPr>
        <p:spPr>
          <a:xfrm>
            <a:off x="296494" y="720901"/>
            <a:ext cx="3938270" cy="2272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"/>
          <p:cNvSpPr txBox="1">
            <a:spLocks noGrp="1"/>
          </p:cNvSpPr>
          <p:nvPr>
            <p:ph type="ftr" idx="11"/>
          </p:nvPr>
        </p:nvSpPr>
        <p:spPr>
          <a:xfrm>
            <a:off x="1567434" y="3218497"/>
            <a:ext cx="1475232" cy="17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"/>
          <p:cNvSpPr txBox="1">
            <a:spLocks noGrp="1"/>
          </p:cNvSpPr>
          <p:nvPr>
            <p:ph type="dt" idx="10"/>
          </p:nvPr>
        </p:nvSpPr>
        <p:spPr>
          <a:xfrm>
            <a:off x="230505" y="3218497"/>
            <a:ext cx="1060323" cy="17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"/>
          <p:cNvSpPr txBox="1">
            <a:spLocks noGrp="1"/>
          </p:cNvSpPr>
          <p:nvPr>
            <p:ph type="sldNum" idx="12"/>
          </p:nvPr>
        </p:nvSpPr>
        <p:spPr>
          <a:xfrm>
            <a:off x="3319272" y="3218497"/>
            <a:ext cx="1060323" cy="17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4"/>
          <p:cNvSpPr txBox="1">
            <a:spLocks noGrp="1"/>
          </p:cNvSpPr>
          <p:nvPr>
            <p:ph type="ctrTitle"/>
          </p:nvPr>
        </p:nvSpPr>
        <p:spPr>
          <a:xfrm>
            <a:off x="345757" y="1072832"/>
            <a:ext cx="3918585" cy="726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4"/>
          <p:cNvSpPr txBox="1">
            <a:spLocks noGrp="1"/>
          </p:cNvSpPr>
          <p:nvPr>
            <p:ph type="subTitle" idx="1"/>
          </p:nvPr>
        </p:nvSpPr>
        <p:spPr>
          <a:xfrm>
            <a:off x="691515" y="1938020"/>
            <a:ext cx="3227070" cy="865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4"/>
          <p:cNvSpPr txBox="1">
            <a:spLocks noGrp="1"/>
          </p:cNvSpPr>
          <p:nvPr>
            <p:ph type="ftr" idx="11"/>
          </p:nvPr>
        </p:nvSpPr>
        <p:spPr>
          <a:xfrm>
            <a:off x="1567434" y="3218497"/>
            <a:ext cx="1475232" cy="17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4"/>
          <p:cNvSpPr txBox="1">
            <a:spLocks noGrp="1"/>
          </p:cNvSpPr>
          <p:nvPr>
            <p:ph type="dt" idx="10"/>
          </p:nvPr>
        </p:nvSpPr>
        <p:spPr>
          <a:xfrm>
            <a:off x="230505" y="3218497"/>
            <a:ext cx="1060323" cy="17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4"/>
          <p:cNvSpPr txBox="1">
            <a:spLocks noGrp="1"/>
          </p:cNvSpPr>
          <p:nvPr>
            <p:ph type="sldNum" idx="12"/>
          </p:nvPr>
        </p:nvSpPr>
        <p:spPr>
          <a:xfrm>
            <a:off x="3319272" y="3218497"/>
            <a:ext cx="1060323" cy="17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5"/>
          <p:cNvSpPr txBox="1">
            <a:spLocks noGrp="1"/>
          </p:cNvSpPr>
          <p:nvPr>
            <p:ph type="title"/>
          </p:nvPr>
        </p:nvSpPr>
        <p:spPr>
          <a:xfrm>
            <a:off x="95300" y="72527"/>
            <a:ext cx="3052445" cy="24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>
                <a:solidFill>
                  <a:srgbClr val="3333B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body" idx="1"/>
          </p:nvPr>
        </p:nvSpPr>
        <p:spPr>
          <a:xfrm>
            <a:off x="230505" y="795972"/>
            <a:ext cx="2005393" cy="2284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body" idx="2"/>
          </p:nvPr>
        </p:nvSpPr>
        <p:spPr>
          <a:xfrm>
            <a:off x="2374201" y="795972"/>
            <a:ext cx="2005393" cy="2284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5"/>
          <p:cNvSpPr txBox="1">
            <a:spLocks noGrp="1"/>
          </p:cNvSpPr>
          <p:nvPr>
            <p:ph type="ftr" idx="11"/>
          </p:nvPr>
        </p:nvSpPr>
        <p:spPr>
          <a:xfrm>
            <a:off x="1567434" y="3218497"/>
            <a:ext cx="1475232" cy="17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5"/>
          <p:cNvSpPr txBox="1">
            <a:spLocks noGrp="1"/>
          </p:cNvSpPr>
          <p:nvPr>
            <p:ph type="dt" idx="10"/>
          </p:nvPr>
        </p:nvSpPr>
        <p:spPr>
          <a:xfrm>
            <a:off x="230505" y="3218497"/>
            <a:ext cx="1060323" cy="17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5"/>
          <p:cNvSpPr txBox="1">
            <a:spLocks noGrp="1"/>
          </p:cNvSpPr>
          <p:nvPr>
            <p:ph type="sldNum" idx="12"/>
          </p:nvPr>
        </p:nvSpPr>
        <p:spPr>
          <a:xfrm>
            <a:off x="3319272" y="3218497"/>
            <a:ext cx="1060323" cy="17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6"/>
          <p:cNvSpPr txBox="1">
            <a:spLocks noGrp="1"/>
          </p:cNvSpPr>
          <p:nvPr>
            <p:ph type="title"/>
          </p:nvPr>
        </p:nvSpPr>
        <p:spPr>
          <a:xfrm>
            <a:off x="95300" y="72527"/>
            <a:ext cx="3052445" cy="24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>
                <a:solidFill>
                  <a:srgbClr val="3333B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6"/>
          <p:cNvSpPr txBox="1">
            <a:spLocks noGrp="1"/>
          </p:cNvSpPr>
          <p:nvPr>
            <p:ph type="ftr" idx="11"/>
          </p:nvPr>
        </p:nvSpPr>
        <p:spPr>
          <a:xfrm>
            <a:off x="1567434" y="3218497"/>
            <a:ext cx="1475232" cy="17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6"/>
          <p:cNvSpPr txBox="1">
            <a:spLocks noGrp="1"/>
          </p:cNvSpPr>
          <p:nvPr>
            <p:ph type="dt" idx="10"/>
          </p:nvPr>
        </p:nvSpPr>
        <p:spPr>
          <a:xfrm>
            <a:off x="230505" y="3218497"/>
            <a:ext cx="1060323" cy="17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6"/>
          <p:cNvSpPr txBox="1">
            <a:spLocks noGrp="1"/>
          </p:cNvSpPr>
          <p:nvPr>
            <p:ph type="sldNum" idx="12"/>
          </p:nvPr>
        </p:nvSpPr>
        <p:spPr>
          <a:xfrm>
            <a:off x="3319272" y="3218497"/>
            <a:ext cx="1060323" cy="17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3069083" y="3371227"/>
            <a:ext cx="43180" cy="30480"/>
          </a:xfrm>
          <a:custGeom>
            <a:avLst/>
            <a:gdLst/>
            <a:ahLst/>
            <a:cxnLst/>
            <a:rect l="l" t="t" r="r" b="b"/>
            <a:pathLst>
              <a:path w="43180" h="30479" extrusionOk="0">
                <a:moveTo>
                  <a:pt x="0" y="30366"/>
                </a:moveTo>
                <a:lnTo>
                  <a:pt x="43019" y="30366"/>
                </a:lnTo>
                <a:lnTo>
                  <a:pt x="43019" y="0"/>
                </a:lnTo>
                <a:lnTo>
                  <a:pt x="0" y="0"/>
                </a:lnTo>
                <a:lnTo>
                  <a:pt x="0" y="30366"/>
                </a:lnTo>
                <a:close/>
              </a:path>
            </a:pathLst>
          </a:custGeom>
          <a:noFill/>
          <a:ln w="9525" cap="flat" cmpd="sng">
            <a:solidFill>
              <a:srgbClr val="ADADE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Google Shape;7;p1"/>
          <p:cNvSpPr/>
          <p:nvPr/>
        </p:nvSpPr>
        <p:spPr>
          <a:xfrm>
            <a:off x="2989465" y="3367265"/>
            <a:ext cx="25400" cy="38100"/>
          </a:xfrm>
          <a:custGeom>
            <a:avLst/>
            <a:gdLst/>
            <a:ahLst/>
            <a:cxnLst/>
            <a:rect l="l" t="t" r="r" b="b"/>
            <a:pathLst>
              <a:path w="25400" h="38100" extrusionOk="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Google Shape;8;p1"/>
          <p:cNvSpPr/>
          <p:nvPr/>
        </p:nvSpPr>
        <p:spPr>
          <a:xfrm>
            <a:off x="3167268" y="3367265"/>
            <a:ext cx="25400" cy="38100"/>
          </a:xfrm>
          <a:custGeom>
            <a:avLst/>
            <a:gdLst/>
            <a:ahLst/>
            <a:cxnLst/>
            <a:rect l="l" t="t" r="r" b="b"/>
            <a:pathLst>
              <a:path w="25400" h="38100" extrusionOk="0">
                <a:moveTo>
                  <a:pt x="0" y="0"/>
                </a:moveTo>
                <a:lnTo>
                  <a:pt x="0" y="38100"/>
                </a:lnTo>
                <a:lnTo>
                  <a:pt x="2540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D6D6E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Google Shape;9;p1"/>
          <p:cNvSpPr/>
          <p:nvPr/>
        </p:nvSpPr>
        <p:spPr>
          <a:xfrm>
            <a:off x="3323614" y="3360914"/>
            <a:ext cx="64135" cy="50800"/>
          </a:xfrm>
          <a:custGeom>
            <a:avLst/>
            <a:gdLst/>
            <a:ahLst/>
            <a:cxnLst/>
            <a:rect l="l" t="t" r="r" b="b"/>
            <a:pathLst>
              <a:path w="64135" h="50800" extrusionOk="0">
                <a:moveTo>
                  <a:pt x="0" y="50800"/>
                </a:moveTo>
                <a:lnTo>
                  <a:pt x="43019" y="50800"/>
                </a:lnTo>
                <a:lnTo>
                  <a:pt x="43019" y="20434"/>
                </a:lnTo>
                <a:lnTo>
                  <a:pt x="0" y="20434"/>
                </a:lnTo>
                <a:lnTo>
                  <a:pt x="0" y="50800"/>
                </a:lnTo>
                <a:close/>
              </a:path>
              <a:path w="64135" h="50800" extrusionOk="0">
                <a:moveTo>
                  <a:pt x="10491" y="20320"/>
                </a:moveTo>
                <a:lnTo>
                  <a:pt x="10491" y="10160"/>
                </a:lnTo>
                <a:lnTo>
                  <a:pt x="53672" y="10160"/>
                </a:lnTo>
                <a:lnTo>
                  <a:pt x="53672" y="40640"/>
                </a:lnTo>
                <a:lnTo>
                  <a:pt x="43512" y="40640"/>
                </a:lnTo>
              </a:path>
              <a:path w="64135" h="50800" extrusionOk="0">
                <a:moveTo>
                  <a:pt x="20652" y="10160"/>
                </a:moveTo>
                <a:lnTo>
                  <a:pt x="20652" y="0"/>
                </a:lnTo>
                <a:lnTo>
                  <a:pt x="63832" y="0"/>
                </a:lnTo>
                <a:lnTo>
                  <a:pt x="63832" y="30480"/>
                </a:lnTo>
                <a:lnTo>
                  <a:pt x="53672" y="30480"/>
                </a:lnTo>
              </a:path>
            </a:pathLst>
          </a:custGeom>
          <a:noFill/>
          <a:ln w="9525" cap="flat" cmpd="sng">
            <a:solidFill>
              <a:srgbClr val="ADADE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1"/>
          <p:cNvSpPr/>
          <p:nvPr/>
        </p:nvSpPr>
        <p:spPr>
          <a:xfrm>
            <a:off x="3260445" y="3367264"/>
            <a:ext cx="203200" cy="38100"/>
          </a:xfrm>
          <a:custGeom>
            <a:avLst/>
            <a:gdLst/>
            <a:ahLst/>
            <a:cxnLst/>
            <a:rect l="l" t="t" r="r" b="b"/>
            <a:pathLst>
              <a:path w="203200" h="38100" extrusionOk="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  <a:path w="203200" h="38100" extrusionOk="0">
                <a:moveTo>
                  <a:pt x="177802" y="0"/>
                </a:moveTo>
                <a:lnTo>
                  <a:pt x="177802" y="38100"/>
                </a:lnTo>
                <a:lnTo>
                  <a:pt x="203202" y="19050"/>
                </a:lnTo>
                <a:lnTo>
                  <a:pt x="177802" y="0"/>
                </a:lnTo>
                <a:close/>
              </a:path>
            </a:pathLst>
          </a:custGeom>
          <a:solidFill>
            <a:srgbClr val="D6D6E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1"/>
          <p:cNvSpPr/>
          <p:nvPr/>
        </p:nvSpPr>
        <p:spPr>
          <a:xfrm>
            <a:off x="3620326" y="337361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120000" extrusionOk="0">
                <a:moveTo>
                  <a:pt x="0" y="0"/>
                </a:moveTo>
                <a:lnTo>
                  <a:pt x="38100" y="0"/>
                </a:lnTo>
              </a:path>
            </a:pathLst>
          </a:custGeom>
          <a:noFill/>
          <a:ln w="9525" cap="flat" cmpd="sng">
            <a:solidFill>
              <a:srgbClr val="ADADE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1"/>
          <p:cNvSpPr/>
          <p:nvPr/>
        </p:nvSpPr>
        <p:spPr>
          <a:xfrm>
            <a:off x="3531425" y="3367265"/>
            <a:ext cx="203200" cy="38100"/>
          </a:xfrm>
          <a:custGeom>
            <a:avLst/>
            <a:gdLst/>
            <a:ahLst/>
            <a:cxnLst/>
            <a:rect l="l" t="t" r="r" b="b"/>
            <a:pathLst>
              <a:path w="203200" h="38100" extrusionOk="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  <a:path w="203200" h="38100" extrusionOk="0">
                <a:moveTo>
                  <a:pt x="177802" y="0"/>
                </a:moveTo>
                <a:lnTo>
                  <a:pt x="177802" y="38100"/>
                </a:lnTo>
                <a:lnTo>
                  <a:pt x="203202" y="19050"/>
                </a:lnTo>
                <a:lnTo>
                  <a:pt x="177802" y="0"/>
                </a:lnTo>
                <a:close/>
              </a:path>
            </a:pathLst>
          </a:custGeom>
          <a:solidFill>
            <a:srgbClr val="D6D6E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1"/>
          <p:cNvSpPr/>
          <p:nvPr/>
        </p:nvSpPr>
        <p:spPr>
          <a:xfrm>
            <a:off x="3607626" y="3360914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 extrusionOk="0">
                <a:moveTo>
                  <a:pt x="0" y="0"/>
                </a:moveTo>
                <a:lnTo>
                  <a:pt x="38100" y="0"/>
                </a:lnTo>
              </a:path>
              <a:path w="50800" h="50800" extrusionOk="0">
                <a:moveTo>
                  <a:pt x="12700" y="25400"/>
                </a:moveTo>
                <a:lnTo>
                  <a:pt x="50800" y="25400"/>
                </a:lnTo>
              </a:path>
              <a:path w="50800" h="50800" extrusionOk="0">
                <a:moveTo>
                  <a:pt x="0" y="38100"/>
                </a:moveTo>
                <a:lnTo>
                  <a:pt x="38100" y="38100"/>
                </a:lnTo>
              </a:path>
              <a:path w="50800" h="50800" extrusionOk="0">
                <a:moveTo>
                  <a:pt x="12700" y="50800"/>
                </a:moveTo>
                <a:lnTo>
                  <a:pt x="50800" y="50800"/>
                </a:lnTo>
              </a:path>
            </a:pathLst>
          </a:custGeom>
          <a:noFill/>
          <a:ln w="9525" cap="flat" cmpd="sng">
            <a:solidFill>
              <a:srgbClr val="D6D6E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1"/>
          <p:cNvSpPr/>
          <p:nvPr/>
        </p:nvSpPr>
        <p:spPr>
          <a:xfrm>
            <a:off x="3878593" y="3360914"/>
            <a:ext cx="50800" cy="25400"/>
          </a:xfrm>
          <a:custGeom>
            <a:avLst/>
            <a:gdLst/>
            <a:ahLst/>
            <a:cxnLst/>
            <a:rect l="l" t="t" r="r" b="b"/>
            <a:pathLst>
              <a:path w="50800" h="25400" extrusionOk="0">
                <a:moveTo>
                  <a:pt x="0" y="0"/>
                </a:moveTo>
                <a:lnTo>
                  <a:pt x="38100" y="0"/>
                </a:lnTo>
              </a:path>
              <a:path w="50800" h="25400" extrusionOk="0">
                <a:moveTo>
                  <a:pt x="12700" y="12700"/>
                </a:moveTo>
                <a:lnTo>
                  <a:pt x="50800" y="12700"/>
                </a:lnTo>
              </a:path>
              <a:path w="50800" h="25400" extrusionOk="0">
                <a:moveTo>
                  <a:pt x="12700" y="25400"/>
                </a:moveTo>
                <a:lnTo>
                  <a:pt x="50800" y="25400"/>
                </a:lnTo>
              </a:path>
            </a:pathLst>
          </a:custGeom>
          <a:noFill/>
          <a:ln w="9525" cap="flat" cmpd="sng">
            <a:solidFill>
              <a:srgbClr val="ADADE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1"/>
          <p:cNvSpPr/>
          <p:nvPr/>
        </p:nvSpPr>
        <p:spPr>
          <a:xfrm>
            <a:off x="3802393" y="3367265"/>
            <a:ext cx="203200" cy="38100"/>
          </a:xfrm>
          <a:custGeom>
            <a:avLst/>
            <a:gdLst/>
            <a:ahLst/>
            <a:cxnLst/>
            <a:rect l="l" t="t" r="r" b="b"/>
            <a:pathLst>
              <a:path w="203200" h="38100" extrusionOk="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  <a:path w="203200" h="38100" extrusionOk="0">
                <a:moveTo>
                  <a:pt x="177802" y="0"/>
                </a:moveTo>
                <a:lnTo>
                  <a:pt x="177802" y="38100"/>
                </a:lnTo>
                <a:lnTo>
                  <a:pt x="203202" y="19050"/>
                </a:lnTo>
                <a:lnTo>
                  <a:pt x="177802" y="0"/>
                </a:lnTo>
                <a:close/>
              </a:path>
            </a:pathLst>
          </a:custGeom>
          <a:solidFill>
            <a:srgbClr val="D6D6E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1"/>
          <p:cNvSpPr/>
          <p:nvPr/>
        </p:nvSpPr>
        <p:spPr>
          <a:xfrm>
            <a:off x="3878593" y="3399015"/>
            <a:ext cx="50800" cy="12700"/>
          </a:xfrm>
          <a:custGeom>
            <a:avLst/>
            <a:gdLst/>
            <a:ahLst/>
            <a:cxnLst/>
            <a:rect l="l" t="t" r="r" b="b"/>
            <a:pathLst>
              <a:path w="50800" h="12700" extrusionOk="0">
                <a:moveTo>
                  <a:pt x="0" y="0"/>
                </a:moveTo>
                <a:lnTo>
                  <a:pt x="38100" y="0"/>
                </a:lnTo>
              </a:path>
              <a:path w="50800" h="12700" extrusionOk="0">
                <a:moveTo>
                  <a:pt x="12700" y="12700"/>
                </a:moveTo>
                <a:lnTo>
                  <a:pt x="50800" y="12700"/>
                </a:lnTo>
              </a:path>
            </a:pathLst>
          </a:custGeom>
          <a:noFill/>
          <a:ln w="9525" cap="flat" cmpd="sng">
            <a:solidFill>
              <a:srgbClr val="D6D6E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1"/>
          <p:cNvSpPr/>
          <p:nvPr/>
        </p:nvSpPr>
        <p:spPr>
          <a:xfrm>
            <a:off x="4149573" y="3360914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 extrusionOk="0">
                <a:moveTo>
                  <a:pt x="0" y="0"/>
                </a:moveTo>
                <a:lnTo>
                  <a:pt x="38100" y="0"/>
                </a:lnTo>
              </a:path>
              <a:path w="50800" h="50800" extrusionOk="0">
                <a:moveTo>
                  <a:pt x="12700" y="12700"/>
                </a:moveTo>
                <a:lnTo>
                  <a:pt x="50800" y="12700"/>
                </a:lnTo>
              </a:path>
              <a:path w="50800" h="50800" extrusionOk="0">
                <a:moveTo>
                  <a:pt x="12700" y="25400"/>
                </a:moveTo>
                <a:lnTo>
                  <a:pt x="50800" y="25400"/>
                </a:lnTo>
              </a:path>
              <a:path w="50800" h="50800" extrusionOk="0">
                <a:moveTo>
                  <a:pt x="0" y="38100"/>
                </a:moveTo>
                <a:lnTo>
                  <a:pt x="38100" y="38100"/>
                </a:lnTo>
              </a:path>
              <a:path w="50800" h="50800" extrusionOk="0">
                <a:moveTo>
                  <a:pt x="12700" y="50800"/>
                </a:moveTo>
                <a:lnTo>
                  <a:pt x="50800" y="50800"/>
                </a:lnTo>
              </a:path>
            </a:pathLst>
          </a:custGeom>
          <a:noFill/>
          <a:ln w="9525" cap="flat" cmpd="sng">
            <a:solidFill>
              <a:srgbClr val="ADADE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1"/>
          <p:cNvSpPr/>
          <p:nvPr/>
        </p:nvSpPr>
        <p:spPr>
          <a:xfrm>
            <a:off x="4451033" y="3391395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 extrusionOk="0">
                <a:moveTo>
                  <a:pt x="0" y="0"/>
                </a:moveTo>
                <a:lnTo>
                  <a:pt x="20320" y="20320"/>
                </a:lnTo>
              </a:path>
            </a:pathLst>
          </a:custGeom>
          <a:noFill/>
          <a:ln w="9525" cap="flat" cmpd="sng">
            <a:solidFill>
              <a:srgbClr val="ADADE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9;p1"/>
          <p:cNvSpPr/>
          <p:nvPr/>
        </p:nvSpPr>
        <p:spPr>
          <a:xfrm>
            <a:off x="4423969" y="3364900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 extrusionOk="0">
                <a:moveTo>
                  <a:pt x="30366" y="15183"/>
                </a:moveTo>
                <a:lnTo>
                  <a:pt x="30366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6" y="23568"/>
                </a:lnTo>
                <a:lnTo>
                  <a:pt x="30366" y="15183"/>
                </a:lnTo>
                <a:close/>
              </a:path>
            </a:pathLst>
          </a:custGeom>
          <a:noFill/>
          <a:ln w="9525" cap="flat" cmpd="sng">
            <a:solidFill>
              <a:srgbClr val="ADADE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1"/>
          <p:cNvSpPr/>
          <p:nvPr/>
        </p:nvSpPr>
        <p:spPr>
          <a:xfrm>
            <a:off x="4329112" y="3360914"/>
            <a:ext cx="233679" cy="50800"/>
          </a:xfrm>
          <a:custGeom>
            <a:avLst/>
            <a:gdLst/>
            <a:ahLst/>
            <a:cxnLst/>
            <a:rect l="l" t="t" r="r" b="b"/>
            <a:pathLst>
              <a:path w="233679" h="50800" extrusionOk="0">
                <a:moveTo>
                  <a:pt x="40640" y="50800"/>
                </a:moveTo>
                <a:lnTo>
                  <a:pt x="50400" y="48796"/>
                </a:lnTo>
                <a:lnTo>
                  <a:pt x="58488" y="43339"/>
                </a:lnTo>
                <a:lnTo>
                  <a:pt x="64002" y="35262"/>
                </a:lnTo>
                <a:lnTo>
                  <a:pt x="66040" y="25400"/>
                </a:lnTo>
                <a:lnTo>
                  <a:pt x="64036" y="15537"/>
                </a:lnTo>
                <a:lnTo>
                  <a:pt x="58579" y="7461"/>
                </a:lnTo>
                <a:lnTo>
                  <a:pt x="50502" y="2004"/>
                </a:lnTo>
                <a:lnTo>
                  <a:pt x="40640" y="0"/>
                </a:lnTo>
                <a:lnTo>
                  <a:pt x="30778" y="2004"/>
                </a:lnTo>
                <a:lnTo>
                  <a:pt x="22701" y="7461"/>
                </a:lnTo>
                <a:lnTo>
                  <a:pt x="17244" y="15537"/>
                </a:lnTo>
                <a:lnTo>
                  <a:pt x="15240" y="25400"/>
                </a:lnTo>
              </a:path>
              <a:path w="233679" h="50800" extrusionOk="0">
                <a:moveTo>
                  <a:pt x="30480" y="17780"/>
                </a:moveTo>
                <a:lnTo>
                  <a:pt x="15240" y="30480"/>
                </a:lnTo>
                <a:lnTo>
                  <a:pt x="0" y="17780"/>
                </a:lnTo>
              </a:path>
              <a:path w="233679" h="50800" extrusionOk="0">
                <a:moveTo>
                  <a:pt x="193042" y="50800"/>
                </a:moveTo>
                <a:lnTo>
                  <a:pt x="183179" y="48796"/>
                </a:lnTo>
                <a:lnTo>
                  <a:pt x="175103" y="43339"/>
                </a:lnTo>
                <a:lnTo>
                  <a:pt x="169646" y="35262"/>
                </a:lnTo>
                <a:lnTo>
                  <a:pt x="167642" y="25400"/>
                </a:lnTo>
                <a:lnTo>
                  <a:pt x="169646" y="15537"/>
                </a:lnTo>
                <a:lnTo>
                  <a:pt x="175103" y="7461"/>
                </a:lnTo>
                <a:lnTo>
                  <a:pt x="183179" y="2004"/>
                </a:lnTo>
                <a:lnTo>
                  <a:pt x="193042" y="0"/>
                </a:lnTo>
                <a:lnTo>
                  <a:pt x="202904" y="2004"/>
                </a:lnTo>
                <a:lnTo>
                  <a:pt x="210981" y="7461"/>
                </a:lnTo>
                <a:lnTo>
                  <a:pt x="216438" y="15537"/>
                </a:lnTo>
                <a:lnTo>
                  <a:pt x="218442" y="25400"/>
                </a:lnTo>
              </a:path>
              <a:path w="233679" h="50800" extrusionOk="0">
                <a:moveTo>
                  <a:pt x="233682" y="17780"/>
                </a:moveTo>
                <a:lnTo>
                  <a:pt x="218442" y="30480"/>
                </a:lnTo>
                <a:lnTo>
                  <a:pt x="203202" y="17780"/>
                </a:lnTo>
              </a:path>
            </a:pathLst>
          </a:custGeom>
          <a:noFill/>
          <a:ln w="9525" cap="flat" cmpd="sng">
            <a:solidFill>
              <a:srgbClr val="ADADE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1"/>
          <p:cNvSpPr txBox="1">
            <a:spLocks noGrp="1"/>
          </p:cNvSpPr>
          <p:nvPr>
            <p:ph type="title"/>
          </p:nvPr>
        </p:nvSpPr>
        <p:spPr>
          <a:xfrm>
            <a:off x="95300" y="72527"/>
            <a:ext cx="3052445" cy="24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3333B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2" name="Google Shape;22;p1"/>
          <p:cNvSpPr txBox="1">
            <a:spLocks noGrp="1"/>
          </p:cNvSpPr>
          <p:nvPr>
            <p:ph type="body" idx="1"/>
          </p:nvPr>
        </p:nvSpPr>
        <p:spPr>
          <a:xfrm>
            <a:off x="296494" y="720901"/>
            <a:ext cx="3938270" cy="2272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" name="Google Shape;23;p1"/>
          <p:cNvSpPr txBox="1">
            <a:spLocks noGrp="1"/>
          </p:cNvSpPr>
          <p:nvPr>
            <p:ph type="ftr" idx="11"/>
          </p:nvPr>
        </p:nvSpPr>
        <p:spPr>
          <a:xfrm>
            <a:off x="1567434" y="3218497"/>
            <a:ext cx="1475232" cy="17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4" name="Google Shape;24;p1"/>
          <p:cNvSpPr txBox="1">
            <a:spLocks noGrp="1"/>
          </p:cNvSpPr>
          <p:nvPr>
            <p:ph type="dt" idx="10"/>
          </p:nvPr>
        </p:nvSpPr>
        <p:spPr>
          <a:xfrm>
            <a:off x="230505" y="3218497"/>
            <a:ext cx="1060323" cy="17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5" name="Google Shape;25;p1"/>
          <p:cNvSpPr txBox="1">
            <a:spLocks noGrp="1"/>
          </p:cNvSpPr>
          <p:nvPr>
            <p:ph type="sldNum" idx="12"/>
          </p:nvPr>
        </p:nvSpPr>
        <p:spPr>
          <a:xfrm>
            <a:off x="3319272" y="3218497"/>
            <a:ext cx="1060323" cy="173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7"/>
          <p:cNvSpPr/>
          <p:nvPr/>
        </p:nvSpPr>
        <p:spPr>
          <a:xfrm>
            <a:off x="2886950" y="3341200"/>
            <a:ext cx="1723200" cy="1194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7"/>
          <p:cNvSpPr txBox="1">
            <a:spLocks noGrp="1"/>
          </p:cNvSpPr>
          <p:nvPr>
            <p:ph type="title"/>
          </p:nvPr>
        </p:nvSpPr>
        <p:spPr>
          <a:xfrm>
            <a:off x="807845" y="627896"/>
            <a:ext cx="2992800" cy="4635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525" rIns="0" bIns="0" anchor="t" anchorCtr="0">
            <a:spAutoFit/>
          </a:bodyPr>
          <a:lstStyle/>
          <a:p>
            <a:pPr marL="0" marR="5080" lvl="0" indent="-19050" algn="ctr" rtl="0">
              <a:lnSpc>
                <a:spcPct val="1067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Explicit Ordering Refinement for Accelerating Irregular Graph Analysis</a:t>
            </a:r>
            <a:endParaRPr dirty="0"/>
          </a:p>
        </p:txBody>
      </p:sp>
      <p:sp>
        <p:nvSpPr>
          <p:cNvPr id="60" name="Google Shape;60;p7"/>
          <p:cNvSpPr txBox="1"/>
          <p:nvPr/>
        </p:nvSpPr>
        <p:spPr>
          <a:xfrm>
            <a:off x="473645" y="1353658"/>
            <a:ext cx="3661200" cy="534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635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dirty="0"/>
              <a:t>Michael Mandulak</a:t>
            </a:r>
            <a:r>
              <a:rPr lang="en-US" sz="1100" baseline="30000" dirty="0">
                <a:latin typeface="Arial"/>
                <a:ea typeface="Arial"/>
                <a:cs typeface="Arial"/>
                <a:sym typeface="Arial"/>
              </a:rPr>
              <a:t>1 </a:t>
            </a:r>
            <a:r>
              <a:rPr lang="en-US" sz="1100" baseline="30000" dirty="0"/>
              <a:t>    </a:t>
            </a:r>
            <a:r>
              <a:rPr lang="en-US" sz="1100" dirty="0"/>
              <a:t>Ruochen Hu</a:t>
            </a:r>
            <a:r>
              <a:rPr lang="en-US" sz="1100" baseline="30000" dirty="0">
                <a:solidFill>
                  <a:schemeClr val="dk1"/>
                </a:solidFill>
              </a:rPr>
              <a:t>1</a:t>
            </a:r>
            <a:r>
              <a:rPr lang="en-US" sz="1100" baseline="30000" dirty="0"/>
              <a:t>     </a:t>
            </a:r>
            <a:r>
              <a:rPr lang="en-US" sz="1100" dirty="0"/>
              <a:t>George M. Slota</a:t>
            </a:r>
            <a:r>
              <a:rPr lang="en-US" sz="1100" baseline="30000" dirty="0">
                <a:solidFill>
                  <a:schemeClr val="dk1"/>
                </a:solidFill>
              </a:rPr>
              <a:t>1</a:t>
            </a:r>
            <a:endParaRPr sz="11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None/>
            </a:pPr>
            <a:endParaRPr sz="1350" dirty="0">
              <a:latin typeface="Arial"/>
              <a:ea typeface="Arial"/>
              <a:cs typeface="Arial"/>
              <a:sym typeface="Arial"/>
            </a:endParaRPr>
          </a:p>
          <a:p>
            <a:pPr marL="1108075" lvl="0" indent="0" algn="l" rtl="0">
              <a:lnSpc>
                <a:spcPct val="1061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aseline="30000" dirty="0">
                <a:latin typeface="Arial"/>
                <a:ea typeface="Arial"/>
                <a:cs typeface="Arial"/>
                <a:sym typeface="Arial"/>
              </a:rPr>
              <a:t>1</a:t>
            </a:r>
            <a:r>
              <a:rPr lang="en-US" sz="800" dirty="0">
                <a:latin typeface="Arial"/>
                <a:ea typeface="Arial"/>
                <a:cs typeface="Arial"/>
                <a:sym typeface="Arial"/>
              </a:rPr>
              <a:t>Rensselaer Polytechnic Institute</a:t>
            </a:r>
            <a:endParaRPr sz="8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7"/>
          <p:cNvSpPr txBox="1"/>
          <p:nvPr/>
        </p:nvSpPr>
        <p:spPr>
          <a:xfrm>
            <a:off x="506945" y="2108975"/>
            <a:ext cx="3594600" cy="503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latin typeface="Tahoma"/>
                <a:ea typeface="Tahoma"/>
                <a:cs typeface="Tahoma"/>
                <a:sym typeface="Tahoma"/>
              </a:rPr>
              <a:t>IEEE HPEC 2022- Graph Analytics &amp; Network Science</a:t>
            </a:r>
            <a:endParaRPr sz="1100" dirty="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l" rtl="0">
              <a:lnSpc>
                <a:spcPct val="100000"/>
              </a:lnSpc>
              <a:spcBef>
                <a:spcPts val="20"/>
              </a:spcBef>
              <a:spcAft>
                <a:spcPts val="0"/>
              </a:spcAft>
              <a:buNone/>
            </a:pPr>
            <a:endParaRPr sz="1000" dirty="0"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ctr" rtl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lang="en-US" sz="1100" dirty="0">
                <a:latin typeface="Tahoma"/>
                <a:ea typeface="Tahoma"/>
                <a:cs typeface="Tahoma"/>
                <a:sym typeface="Tahoma"/>
              </a:rPr>
              <a:t>20 September 2022</a:t>
            </a:r>
            <a:endParaRPr sz="1100" dirty="0"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62" name="Google Shape;62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62281" y="122821"/>
            <a:ext cx="1883927" cy="351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A picture containing text, transport, wheel&#10;&#10;Description automatically generated">
            <a:extLst>
              <a:ext uri="{FF2B5EF4-FFF2-40B4-BE49-F238E27FC236}">
                <a16:creationId xmlns:a16="http://schemas.microsoft.com/office/drawing/2014/main" id="{5E63C47D-3478-41CF-F852-2AD629C499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1798" y="-12234"/>
            <a:ext cx="618302" cy="621535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8"/>
          <p:cNvSpPr/>
          <p:nvPr/>
        </p:nvSpPr>
        <p:spPr>
          <a:xfrm>
            <a:off x="2886950" y="3341200"/>
            <a:ext cx="1723200" cy="1194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8"/>
          <p:cNvSpPr txBox="1">
            <a:spLocks noGrp="1"/>
          </p:cNvSpPr>
          <p:nvPr>
            <p:ph type="title"/>
          </p:nvPr>
        </p:nvSpPr>
        <p:spPr>
          <a:xfrm>
            <a:off x="95300" y="27592"/>
            <a:ext cx="2276400" cy="44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157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Graph Ordering Problem</a:t>
            </a:r>
            <a:endParaRPr dirty="0"/>
          </a:p>
          <a:p>
            <a:pPr marL="12700" lvl="0" indent="0" algn="l" rtl="0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None/>
            </a:pPr>
            <a:r>
              <a:rPr lang="en-US" sz="900" dirty="0"/>
              <a:t>Motivation</a:t>
            </a:r>
            <a:endParaRPr sz="900" dirty="0"/>
          </a:p>
        </p:txBody>
      </p:sp>
      <p:sp>
        <p:nvSpPr>
          <p:cNvPr id="69" name="Google Shape;69;p8"/>
          <p:cNvSpPr txBox="1">
            <a:spLocks noGrp="1"/>
          </p:cNvSpPr>
          <p:nvPr>
            <p:ph type="body" idx="1"/>
          </p:nvPr>
        </p:nvSpPr>
        <p:spPr>
          <a:xfrm>
            <a:off x="296494" y="492301"/>
            <a:ext cx="3938400" cy="2902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62864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latin typeface="Arial"/>
                <a:ea typeface="Arial"/>
                <a:cs typeface="Arial"/>
                <a:sym typeface="Arial"/>
              </a:rPr>
              <a:t>Goal: </a:t>
            </a:r>
            <a:r>
              <a:rPr lang="en-US" dirty="0">
                <a:latin typeface="Arial"/>
                <a:ea typeface="Arial"/>
                <a:cs typeface="Arial"/>
                <a:sym typeface="Arial"/>
              </a:rPr>
              <a:t>Improve Analysis Measures using Refinement</a:t>
            </a:r>
            <a:endParaRPr lang="en-US" dirty="0"/>
          </a:p>
          <a:p>
            <a:pPr marL="163195" lvl="0" indent="0">
              <a:spcBef>
                <a:spcPts val="330"/>
              </a:spcBef>
            </a:pPr>
            <a:r>
              <a:rPr lang="en-US" sz="1050" dirty="0">
                <a:solidFill>
                  <a:srgbClr val="3333B2"/>
                </a:solidFill>
                <a:latin typeface="Lucida Sans"/>
                <a:ea typeface="Lucida Sans"/>
                <a:cs typeface="Lucida Sans"/>
                <a:sym typeface="Lucida Sans"/>
              </a:rPr>
              <a:t>▶</a:t>
            </a:r>
            <a:r>
              <a:rPr lang="en-US" sz="1650" baseline="30000" dirty="0">
                <a:solidFill>
                  <a:srgbClr val="3333B2"/>
                </a:solidFill>
                <a:latin typeface="Lucida Sans"/>
                <a:ea typeface="Lucida Sans"/>
                <a:cs typeface="Lucida Sans"/>
                <a:sym typeface="Lucida Sans"/>
              </a:rPr>
              <a:t> </a:t>
            </a:r>
            <a:r>
              <a:rPr lang="en-US" sz="105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Lucida Sans"/>
              </a:rPr>
              <a:t>Analysis runtime</a:t>
            </a:r>
          </a:p>
          <a:p>
            <a:pPr marL="163195" indent="0">
              <a:spcBef>
                <a:spcPts val="330"/>
              </a:spcBef>
            </a:pPr>
            <a:r>
              <a:rPr lang="en-US" sz="1050" dirty="0">
                <a:solidFill>
                  <a:srgbClr val="3333B2"/>
                </a:solidFill>
                <a:latin typeface="Lucida Sans"/>
                <a:ea typeface="Lucida Sans"/>
                <a:cs typeface="Lucida Sans"/>
                <a:sym typeface="Lucida Sans"/>
              </a:rPr>
              <a:t>▶</a:t>
            </a:r>
            <a:r>
              <a:rPr lang="en-US" sz="1650" baseline="30000" dirty="0">
                <a:solidFill>
                  <a:srgbClr val="3333B2"/>
                </a:solidFill>
                <a:latin typeface="Lucida Sans"/>
                <a:ea typeface="Lucida Sans"/>
                <a:cs typeface="Lucida Sans"/>
                <a:sym typeface="Lucida Sans"/>
              </a:rPr>
              <a:t> </a:t>
            </a:r>
            <a:r>
              <a:rPr lang="en-US" sz="105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Lucida Sans"/>
              </a:rPr>
              <a:t>Analysis cache efficiency</a:t>
            </a:r>
            <a:endParaRPr lang="en-US" sz="1050" dirty="0"/>
          </a:p>
          <a:p>
            <a:pPr marL="62864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latin typeface="Arial"/>
                <a:ea typeface="Arial"/>
                <a:cs typeface="Arial"/>
                <a:sym typeface="Arial"/>
              </a:rPr>
              <a:t>Why?</a:t>
            </a:r>
            <a:endParaRPr lang="en-US" dirty="0"/>
          </a:p>
          <a:p>
            <a:pPr marL="163195" lvl="0" indent="0">
              <a:spcBef>
                <a:spcPts val="330"/>
              </a:spcBef>
              <a:defRPr/>
            </a:pPr>
            <a:r>
              <a:rPr kumimoji="0" lang="en-US" sz="1050" b="0" i="0" u="none" strike="noStrike" kern="0" cap="none" spc="0" normalizeH="0" noProof="0" dirty="0">
                <a:ln>
                  <a:noFill/>
                </a:ln>
                <a:solidFill>
                  <a:srgbClr val="3333B2"/>
                </a:solidFill>
                <a:effectLst/>
                <a:uLnTx/>
                <a:uFillTx/>
                <a:latin typeface="Lucida Sans"/>
                <a:ea typeface="Lucida Sans"/>
                <a:cs typeface="Lucida Sans"/>
                <a:sym typeface="Lucida Sans"/>
              </a:rPr>
              <a:t>▶ </a:t>
            </a:r>
            <a:r>
              <a:rPr kumimoji="0" lang="en-US" sz="105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Lucida Sans"/>
              </a:rPr>
              <a:t>Faster graph analysis – growing network sizes.</a:t>
            </a:r>
            <a:endParaRPr lang="en-US" sz="1050" b="0" i="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63195" indent="0">
              <a:spcBef>
                <a:spcPts val="330"/>
              </a:spcBef>
              <a:defRPr/>
            </a:pPr>
            <a:r>
              <a:rPr kumimoji="0" lang="en-US" sz="1050" b="0" i="0" u="none" strike="noStrike" kern="0" cap="none" spc="0" normalizeH="0" noProof="0" dirty="0">
                <a:ln>
                  <a:noFill/>
                </a:ln>
                <a:solidFill>
                  <a:srgbClr val="3333B2"/>
                </a:solidFill>
                <a:effectLst/>
                <a:uLnTx/>
                <a:uFillTx/>
                <a:latin typeface="Lucida Sans"/>
                <a:ea typeface="Lucida Sans"/>
                <a:cs typeface="Lucida Sans"/>
                <a:sym typeface="Lucida Sans"/>
              </a:rPr>
              <a:t>▶ </a:t>
            </a:r>
            <a:r>
              <a:rPr kumimoji="0" lang="en-US" sz="105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Lucida Sans"/>
              </a:rPr>
              <a:t>Memory access pattern concerns on HPC systems.</a:t>
            </a:r>
          </a:p>
          <a:p>
            <a:pPr marL="62864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dirty="0">
                <a:latin typeface="Arial"/>
                <a:ea typeface="Arial"/>
                <a:cs typeface="Arial"/>
                <a:sym typeface="Arial"/>
              </a:rPr>
              <a:t>Focus:</a:t>
            </a:r>
            <a:endParaRPr lang="en-US" sz="1050" dirty="0"/>
          </a:p>
          <a:p>
            <a:pPr marL="163195" lvl="0" indent="0">
              <a:spcBef>
                <a:spcPts val="330"/>
              </a:spcBef>
              <a:defRPr/>
            </a:pPr>
            <a:r>
              <a:rPr kumimoji="0" lang="en-US" sz="1050" b="0" i="0" u="none" strike="noStrike" kern="0" cap="none" spc="0" normalizeH="0" noProof="0" dirty="0">
                <a:ln>
                  <a:noFill/>
                </a:ln>
                <a:solidFill>
                  <a:srgbClr val="3333B2"/>
                </a:solidFill>
                <a:effectLst/>
                <a:uLnTx/>
                <a:uFillTx/>
                <a:latin typeface="Lucida Sans"/>
                <a:ea typeface="Lucida Sans"/>
                <a:cs typeface="Lucida Sans"/>
                <a:sym typeface="Lucida Sans"/>
              </a:rPr>
              <a:t>▶ </a:t>
            </a:r>
            <a:r>
              <a:rPr kumimoji="0" lang="en-US" sz="105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Lucida Sans"/>
              </a:rPr>
              <a:t>Improve vertex locality for improved memory access patterns.</a:t>
            </a:r>
          </a:p>
          <a:p>
            <a:pPr marL="163195" indent="0">
              <a:spcBef>
                <a:spcPts val="330"/>
              </a:spcBef>
              <a:defRPr/>
            </a:pPr>
            <a:r>
              <a:rPr kumimoji="0" lang="en-US" sz="1050" b="0" i="0" u="none" strike="noStrike" kern="0" cap="none" spc="0" normalizeH="0" noProof="0" dirty="0">
                <a:ln>
                  <a:noFill/>
                </a:ln>
                <a:solidFill>
                  <a:srgbClr val="3333B2"/>
                </a:solidFill>
                <a:effectLst/>
                <a:uLnTx/>
                <a:uFillTx/>
                <a:latin typeface="Lucida Sans"/>
                <a:ea typeface="Lucida Sans"/>
                <a:cs typeface="Lucida Sans"/>
                <a:sym typeface="Lucida Sans"/>
              </a:rPr>
              <a:t>▶ </a:t>
            </a:r>
            <a:r>
              <a:rPr kumimoji="0" lang="en-US" sz="105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Lucida Sans"/>
              </a:rPr>
              <a:t>NP-hard – heuristic and approximation solutions.</a:t>
            </a:r>
            <a:endParaRPr lang="en-US" sz="1050" b="0" i="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63195" indent="0">
              <a:spcBef>
                <a:spcPts val="330"/>
              </a:spcBef>
              <a:defRPr/>
            </a:pPr>
            <a:r>
              <a:rPr kumimoji="0" lang="en-US" sz="1050" b="0" i="0" u="none" strike="noStrike" kern="0" cap="none" spc="0" normalizeH="0" noProof="0" dirty="0">
                <a:ln>
                  <a:noFill/>
                </a:ln>
                <a:solidFill>
                  <a:srgbClr val="3333B2"/>
                </a:solidFill>
                <a:effectLst/>
                <a:uLnTx/>
                <a:uFillTx/>
                <a:latin typeface="Lucida Sans"/>
                <a:ea typeface="Lucida Sans"/>
                <a:cs typeface="Lucida Sans"/>
                <a:sym typeface="Lucida Sans"/>
              </a:rPr>
              <a:t>▶ </a:t>
            </a:r>
            <a:r>
              <a:rPr kumimoji="0" lang="en-US" sz="105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Lucida Sans"/>
              </a:rPr>
              <a:t>Experimental study – is optimization viable?</a:t>
            </a:r>
          </a:p>
          <a:p>
            <a:pPr marL="163195" indent="0">
              <a:spcBef>
                <a:spcPts val="330"/>
              </a:spcBef>
              <a:defRPr/>
            </a:pPr>
            <a:endParaRPr lang="en-US" sz="1050" b="0" i="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63195" lvl="0" indent="0">
              <a:spcBef>
                <a:spcPts val="330"/>
              </a:spcBef>
              <a:defRPr/>
            </a:pPr>
            <a:endParaRPr lang="en-US" sz="105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Lucida Sans"/>
            </a:endParaRPr>
          </a:p>
          <a:p>
            <a:pPr marL="163195" marR="0" lvl="0" indent="0" algn="l" defTabSz="914400" rtl="0" eaLnBrk="1" fontAlgn="auto" latinLnBrk="0" hangingPunct="1">
              <a:lnSpc>
                <a:spcPct val="100000"/>
              </a:lnSpc>
              <a:spcBef>
                <a:spcPts val="33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3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Lucida Sans"/>
            </a:endParaRPr>
          </a:p>
          <a:p>
            <a:pPr marL="163195" marR="0" lvl="0" indent="0" algn="l" defTabSz="914400" rtl="0" eaLnBrk="1" fontAlgn="auto" latinLnBrk="0" hangingPunct="1">
              <a:lnSpc>
                <a:spcPct val="100000"/>
              </a:lnSpc>
              <a:spcBef>
                <a:spcPts val="33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lang="en-US" sz="125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Tahoma"/>
              <a:cs typeface="Tahoma"/>
              <a:sym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570964600"/>
      </p:ext>
    </p:extLst>
  </p:cSld>
  <p:clrMapOvr>
    <a:masterClrMapping/>
  </p:clrMapOvr>
  <p:transition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8"/>
          <p:cNvSpPr/>
          <p:nvPr/>
        </p:nvSpPr>
        <p:spPr>
          <a:xfrm>
            <a:off x="2886950" y="3341200"/>
            <a:ext cx="1723200" cy="1194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8"/>
          <p:cNvSpPr txBox="1">
            <a:spLocks noGrp="1"/>
          </p:cNvSpPr>
          <p:nvPr>
            <p:ph type="title"/>
          </p:nvPr>
        </p:nvSpPr>
        <p:spPr>
          <a:xfrm>
            <a:off x="95300" y="27592"/>
            <a:ext cx="2276400" cy="44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157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Graph Ordering Problem</a:t>
            </a:r>
            <a:endParaRPr dirty="0"/>
          </a:p>
          <a:p>
            <a:pPr marL="12700" lvl="0" indent="0" algn="l" rtl="0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None/>
            </a:pPr>
            <a:r>
              <a:rPr lang="en-US" sz="900" dirty="0"/>
              <a:t>Background</a:t>
            </a:r>
            <a:endParaRPr sz="9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Google Shape;69;p8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296494" y="492301"/>
                <a:ext cx="3938400" cy="33541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11425" rIns="0" bIns="0" anchor="t" anchorCtr="0">
                <a:spAutoFit/>
              </a:bodyPr>
              <a:lstStyle/>
              <a:p>
                <a:pPr marL="62864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400" b="1" dirty="0">
                    <a:latin typeface="Arial"/>
                    <a:ea typeface="Arial"/>
                    <a:cs typeface="Arial"/>
                    <a:sym typeface="Arial"/>
                  </a:rPr>
                  <a:t>Problem:</a:t>
                </a:r>
                <a:endParaRPr lang="en-US" sz="1400" dirty="0"/>
              </a:p>
              <a:p>
                <a:pPr marL="163195" lvl="0" indent="0">
                  <a:spcBef>
                    <a:spcPts val="330"/>
                  </a:spcBef>
                </a:pPr>
                <a:r>
                  <a:rPr lang="en-US" sz="1200" dirty="0">
                    <a:solidFill>
                      <a:srgbClr val="3333B2"/>
                    </a:solidFill>
                    <a:latin typeface="Lucida Sans"/>
                    <a:ea typeface="Lucida Sans"/>
                    <a:cs typeface="Lucida Sans"/>
                    <a:sym typeface="Lucida Sans"/>
                  </a:rPr>
                  <a:t>▶</a:t>
                </a:r>
                <a:r>
                  <a:rPr lang="en-US" sz="2000" baseline="30000" dirty="0">
                    <a:solidFill>
                      <a:srgbClr val="3333B2"/>
                    </a:solidFill>
                    <a:latin typeface="Lucida Sans"/>
                    <a:ea typeface="Lucida Sans"/>
                    <a:cs typeface="Lucida Sans"/>
                    <a:sym typeface="Lucida Sans"/>
                  </a:rPr>
                  <a:t> </a:t>
                </a:r>
                <a:r>
                  <a:rPr lang="en-US" sz="1200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  <a:sym typeface="Lucida Sans"/>
                  </a:rPr>
                  <a:t>Undirected graph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2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Tahoma" panose="020B0604030504040204" pitchFamily="34" charset="0"/>
                        <a:cs typeface="Tahoma" panose="020B0604030504040204" pitchFamily="34" charset="0"/>
                        <a:sym typeface="Lucida Sans"/>
                      </a:rPr>
                      <m:t>G</m:t>
                    </m:r>
                    <m:r>
                      <a:rPr lang="en-US" sz="12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Tahoma" panose="020B0604030504040204" pitchFamily="34" charset="0"/>
                        <a:cs typeface="Tahoma" panose="020B0604030504040204" pitchFamily="34" charset="0"/>
                        <a:sym typeface="Lucida Sans"/>
                      </a:rPr>
                      <m:t>=(</m:t>
                    </m:r>
                    <m:r>
                      <m:rPr>
                        <m:sty m:val="p"/>
                      </m:rPr>
                      <a:rPr lang="en-US" sz="12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Tahoma" panose="020B0604030504040204" pitchFamily="34" charset="0"/>
                        <a:cs typeface="Tahoma" panose="020B0604030504040204" pitchFamily="34" charset="0"/>
                        <a:sym typeface="Lucida Sans"/>
                      </a:rPr>
                      <m:t>V</m:t>
                    </m:r>
                    <m:r>
                      <a:rPr lang="en-US" sz="12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Tahoma" panose="020B0604030504040204" pitchFamily="34" charset="0"/>
                        <a:cs typeface="Tahoma" panose="020B0604030504040204" pitchFamily="34" charset="0"/>
                        <a:sym typeface="Lucida Sans"/>
                      </a:rPr>
                      <m:t>[0,</m:t>
                    </m:r>
                    <m:r>
                      <m:rPr>
                        <m:sty m:val="p"/>
                      </m:rPr>
                      <a:rPr lang="en-US" sz="12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Tahoma" panose="020B0604030504040204" pitchFamily="34" charset="0"/>
                        <a:cs typeface="Tahoma" panose="020B0604030504040204" pitchFamily="34" charset="0"/>
                        <a:sym typeface="Lucida Sans"/>
                      </a:rPr>
                      <m:t>n</m:t>
                    </m:r>
                    <m:r>
                      <a:rPr lang="en-US" sz="12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Tahoma" panose="020B0604030504040204" pitchFamily="34" charset="0"/>
                        <a:cs typeface="Tahoma" panose="020B0604030504040204" pitchFamily="34" charset="0"/>
                        <a:sym typeface="Lucida Sans"/>
                      </a:rPr>
                      <m:t>),</m:t>
                    </m:r>
                    <m:r>
                      <m:rPr>
                        <m:sty m:val="p"/>
                      </m:rPr>
                      <a:rPr lang="en-US" sz="12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Tahoma" panose="020B0604030504040204" pitchFamily="34" charset="0"/>
                        <a:cs typeface="Tahoma" panose="020B0604030504040204" pitchFamily="34" charset="0"/>
                        <a:sym typeface="Lucida Sans"/>
                      </a:rPr>
                      <m:t>E</m:t>
                    </m:r>
                    <m:r>
                      <a:rPr lang="en-US" sz="12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Tahoma" panose="020B0604030504040204" pitchFamily="34" charset="0"/>
                        <a:cs typeface="Tahoma" panose="020B0604030504040204" pitchFamily="34" charset="0"/>
                        <a:sym typeface="Lucida Sans"/>
                      </a:rPr>
                      <m:t>⊆</m:t>
                    </m:r>
                    <m:r>
                      <m:rPr>
                        <m:sty m:val="p"/>
                      </m:rPr>
                      <a:rPr lang="en-US" sz="12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Tahoma" panose="020B0604030504040204" pitchFamily="34" charset="0"/>
                        <a:cs typeface="Tahoma" panose="020B0604030504040204" pitchFamily="34" charset="0"/>
                        <a:sym typeface="Lucida Sans"/>
                      </a:rPr>
                      <m:t>V</m:t>
                    </m:r>
                    <m:r>
                      <a:rPr lang="en-US" sz="12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Tahoma" panose="020B0604030504040204" pitchFamily="34" charset="0"/>
                        <a:cs typeface="Tahoma" panose="020B0604030504040204" pitchFamily="34" charset="0"/>
                        <a:sym typeface="Lucida Sans"/>
                      </a:rPr>
                      <m:t>×</m:t>
                    </m:r>
                    <m:r>
                      <m:rPr>
                        <m:sty m:val="p"/>
                      </m:rPr>
                      <a:rPr lang="en-US" sz="12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Tahoma" panose="020B0604030504040204" pitchFamily="34" charset="0"/>
                        <a:cs typeface="Tahoma" panose="020B0604030504040204" pitchFamily="34" charset="0"/>
                        <a:sym typeface="Lucida Sans"/>
                      </a:rPr>
                      <m:t>V</m:t>
                    </m:r>
                    <m:r>
                      <a:rPr lang="en-US" sz="12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Tahoma" panose="020B0604030504040204" pitchFamily="34" charset="0"/>
                        <a:cs typeface="Tahoma" panose="020B0604030504040204" pitchFamily="34" charset="0"/>
                        <a:sym typeface="Lucida Sans"/>
                      </a:rPr>
                      <m:t>)</m:t>
                    </m:r>
                    <m:r>
                      <m:rPr>
                        <m:nor/>
                      </m:rPr>
                      <a:rPr lang="en-US" sz="120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Tahoma" panose="020B0604030504040204" pitchFamily="34" charset="0"/>
                        <a:cs typeface="Tahoma" panose="020B0604030504040204" pitchFamily="34" charset="0"/>
                        <a:sym typeface="Lucida Sans"/>
                      </a:rPr>
                      <m:t>, </m:t>
                    </m:r>
                  </m:oMath>
                </a14:m>
                <a:r>
                  <a:rPr lang="en-US" sz="1200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  <a:sym typeface="Lucida Sans"/>
                  </a:rPr>
                  <a:t>find permutation </a:t>
                </a:r>
                <a:endParaRPr lang="en-US" sz="1200" i="0" dirty="0">
                  <a:solidFill>
                    <a:schemeClr val="tx1"/>
                  </a:solidFill>
                  <a:latin typeface="Cambria Math" panose="02040503050406030204" pitchFamily="18" charset="0"/>
                  <a:ea typeface="Tahoma" panose="020B0604030504040204" pitchFamily="34" charset="0"/>
                  <a:cs typeface="Tahoma" panose="020B0604030504040204" pitchFamily="34" charset="0"/>
                  <a:sym typeface="Lucida Sans"/>
                </a:endParaRPr>
              </a:p>
              <a:p>
                <a:pPr marL="163195" lvl="0" indent="0">
                  <a:spcBef>
                    <a:spcPts val="330"/>
                  </a:spcBef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20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Tahoma" panose="020B0604030504040204" pitchFamily="34" charset="0"/>
                        <a:cs typeface="Tahoma" panose="020B0604030504040204" pitchFamily="34" charset="0"/>
                        <a:sym typeface="Lucida Sans"/>
                      </a:rPr>
                      <m:t>π</m:t>
                    </m:r>
                    <m:r>
                      <m:rPr>
                        <m:nor/>
                      </m:rPr>
                      <a:rPr lang="en-US" sz="120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Tahoma" panose="020B0604030504040204" pitchFamily="34" charset="0"/>
                        <a:cs typeface="Tahoma" panose="020B0604030504040204" pitchFamily="34" charset="0"/>
                        <a:sym typeface="Lucida Sans"/>
                      </a:rPr>
                      <m:t> : </m:t>
                    </m:r>
                    <m:r>
                      <m:rPr>
                        <m:nor/>
                      </m:rPr>
                      <a:rPr lang="en-US" sz="120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Tahoma" panose="020B0604030504040204" pitchFamily="34" charset="0"/>
                        <a:cs typeface="Tahoma" panose="020B0604030504040204" pitchFamily="34" charset="0"/>
                        <a:sym typeface="Lucida Sans"/>
                      </a:rPr>
                      <m:t>V</m:t>
                    </m:r>
                    <m:r>
                      <m:rPr>
                        <m:nor/>
                      </m:rPr>
                      <a:rPr lang="en-US" sz="1200" i="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Tahoma" panose="020B0604030504040204" pitchFamily="34" charset="0"/>
                        <a:cs typeface="Tahoma" panose="020B0604030504040204" pitchFamily="34" charset="0"/>
                        <a:sym typeface="Lucida Sans"/>
                      </a:rPr>
                      <m:t>→</m:t>
                    </m:r>
                    <m:r>
                      <m:rPr>
                        <m:nor/>
                      </m:rPr>
                      <a:rPr lang="en-US" sz="120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Tahoma" panose="020B0604030504040204" pitchFamily="34" charset="0"/>
                        <a:cs typeface="Tahoma" panose="020B0604030504040204" pitchFamily="34" charset="0"/>
                        <a:sym typeface="Lucida Sans"/>
                      </a:rPr>
                      <m:t>N</m:t>
                    </m:r>
                    <m:r>
                      <m:rPr>
                        <m:nor/>
                      </m:rPr>
                      <a:rPr lang="en-US" sz="120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Tahoma" panose="020B0604030504040204" pitchFamily="34" charset="0"/>
                        <a:cs typeface="Tahoma" panose="020B0604030504040204" pitchFamily="34" charset="0"/>
                        <a:sym typeface="Lucida Sans"/>
                      </a:rPr>
                      <m:t> </m:t>
                    </m:r>
                  </m:oMath>
                </a14:m>
                <a:r>
                  <a:rPr lang="en-US" sz="1200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  <a:sym typeface="Lucida Sans"/>
                  </a:rPr>
                  <a:t>to minimize a metric.</a:t>
                </a:r>
                <a:endParaRPr lang="en-US" sz="1200" dirty="0"/>
              </a:p>
              <a:p>
                <a:pPr marL="62864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400" b="1" dirty="0">
                    <a:latin typeface="Arial"/>
                    <a:ea typeface="Arial"/>
                    <a:cs typeface="Arial"/>
                    <a:sym typeface="Arial"/>
                  </a:rPr>
                  <a:t>Metrics:</a:t>
                </a:r>
                <a:endParaRPr lang="en-US" sz="1400" dirty="0"/>
              </a:p>
              <a:p>
                <a:pPr marL="163195" lvl="0" indent="0">
                  <a:spcBef>
                    <a:spcPts val="330"/>
                  </a:spcBef>
                  <a:defRPr/>
                </a:pPr>
                <a:r>
                  <a:rPr kumimoji="0" lang="en-US" sz="1200" b="0" i="0" u="none" strike="noStrike" kern="0" cap="none" spc="0" normalizeH="0" noProof="0" dirty="0">
                    <a:ln>
                      <a:noFill/>
                    </a:ln>
                    <a:solidFill>
                      <a:srgbClr val="3333B2"/>
                    </a:solidFill>
                    <a:effectLst/>
                    <a:uLnTx/>
                    <a:uFillTx/>
                    <a:latin typeface="Lucida Sans"/>
                    <a:ea typeface="Lucida Sans"/>
                    <a:cs typeface="Lucida Sans"/>
                    <a:sym typeface="Lucida Sans"/>
                  </a:rPr>
                  <a:t>▶ </a:t>
                </a:r>
                <a:r>
                  <a:rPr kumimoji="0" lang="en-US" sz="1200" b="0" i="0" u="none" strike="noStrike" kern="0" cap="none" spc="0" normalizeH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  <a:sym typeface="Lucida Sans"/>
                  </a:rPr>
                  <a:t>Linear Gap Arrangement (</a:t>
                </a:r>
                <a:r>
                  <a:rPr kumimoji="0" lang="en-US" sz="1200" b="0" i="0" u="none" strike="noStrike" kern="0" cap="none" spc="0" normalizeH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  <a:sym typeface="Lucida Sans"/>
                  </a:rPr>
                  <a:t>LinGap</a:t>
                </a:r>
                <a:r>
                  <a:rPr kumimoji="0" lang="en-US" sz="1200" b="0" i="0" u="none" strike="noStrike" kern="0" cap="none" spc="0" normalizeH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  <a:sym typeface="Lucida Sans"/>
                  </a:rPr>
                  <a:t>) problem:</a:t>
                </a:r>
                <a:endParaRPr lang="en-US" sz="1200" dirty="0">
                  <a:solidFill>
                    <a:srgbClr val="000000"/>
                  </a:solidFill>
                  <a:latin typeface="Cambria Math" panose="02040503050406030204" pitchFamily="18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  <a:p>
                <a:pPr marL="163195" lvl="0" indent="0">
                  <a:spcBef>
                    <a:spcPts val="33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m:t>𝐿</m:t>
                      </m:r>
                      <m:r>
                        <a:rPr lang="en-US" sz="12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m:t>𝑖𝑛</m:t>
                      </m:r>
                      <m:r>
                        <m:rPr>
                          <m:sty m:val="p"/>
                        </m:rPr>
                        <a:rPr lang="en-US" sz="12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m:t>Gap</m:t>
                      </m:r>
                      <m:d>
                        <m:dPr>
                          <m:ctrlPr>
                            <a:rPr lang="en-US" sz="1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</m:ctrlPr>
                        </m:dPr>
                        <m:e>
                          <m:r>
                            <a:rPr lang="en-US" sz="1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m:t>𝐺</m:t>
                          </m:r>
                          <m:r>
                            <a:rPr lang="en-US" sz="1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en-US" sz="1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m:t>π</m:t>
                          </m:r>
                        </m:e>
                      </m:d>
                      <m:r>
                        <a:rPr lang="en-US" sz="1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m:t>=</m:t>
                      </m:r>
                      <m:nary>
                        <m:naryPr>
                          <m:chr m:val="∑"/>
                          <m:limLoc m:val="subSup"/>
                          <m:supHide m:val="on"/>
                          <m:ctrlPr>
                            <a:rPr lang="en-US" sz="1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</m:ctrlPr>
                        </m:naryPr>
                        <m:sub>
                          <m:r>
                            <m:rPr>
                              <m:brk m:alnAt="9"/>
                            </m:rPr>
                            <a:rPr lang="en-US" sz="1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m:t>𝑢</m:t>
                          </m:r>
                          <m:r>
                            <a:rPr lang="en-US" sz="1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m:t>∈</m:t>
                          </m:r>
                          <m:r>
                            <a:rPr lang="en-US" sz="1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m:t>𝑁</m:t>
                          </m:r>
                        </m:sub>
                        <m:sup/>
                        <m:e>
                          <m:nary>
                            <m:naryPr>
                              <m:chr m:val="∑"/>
                              <m:limLoc m:val="subSup"/>
                              <m:ctrlPr>
                                <a:rPr lang="en-US" sz="1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Tahoma" panose="020B0604030504040204" pitchFamily="34" charset="0"/>
                                  <a:cs typeface="Tahoma" panose="020B0604030504040204" pitchFamily="34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US" sz="1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Tahoma" panose="020B0604030504040204" pitchFamily="34" charset="0"/>
                                      <a:cs typeface="Tahoma" panose="020B060403050404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Tahoma" panose="020B0604030504040204" pitchFamily="34" charset="0"/>
                                      <a:cs typeface="Tahoma" panose="020B0604030504040204" pitchFamily="34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1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Tahoma" panose="020B0604030504040204" pitchFamily="34" charset="0"/>
                                      <a:cs typeface="Tahoma" panose="020B0604030504040204" pitchFamily="34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1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Tahoma" panose="020B0604030504040204" pitchFamily="34" charset="0"/>
                                  <a:cs typeface="Tahoma" panose="020B0604030504040204" pitchFamily="34" charset="0"/>
                                </a:rPr>
                                <m:t>∈</m:t>
                              </m:r>
                              <m:r>
                                <m:rPr>
                                  <m:sty m:val="p"/>
                                </m:rPr>
                                <a:rPr lang="en-US" sz="12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Tahoma" panose="020B0604030504040204" pitchFamily="34" charset="0"/>
                                  <a:cs typeface="Tahoma" panose="020B0604030504040204" pitchFamily="34" charset="0"/>
                                </a:rPr>
                                <m:t>sN</m:t>
                              </m:r>
                              <m:d>
                                <m:dPr>
                                  <m:ctrlPr>
                                    <a:rPr lang="en-US" sz="1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Tahoma" panose="020B0604030504040204" pitchFamily="34" charset="0"/>
                                      <a:cs typeface="Tahoma" panose="020B060403050404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2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Tahoma" panose="020B0604030504040204" pitchFamily="34" charset="0"/>
                                      <a:cs typeface="Tahoma" panose="020B0604030504040204" pitchFamily="34" charset="0"/>
                                    </a:rPr>
                                    <m:t>u</m:t>
                                  </m:r>
                                </m:e>
                              </m:d>
                            </m:sub>
                            <m:sup>
                              <m:r>
                                <a:rPr lang="en-US" sz="1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Tahoma" panose="020B0604030504040204" pitchFamily="34" charset="0"/>
                                  <a:cs typeface="Tahoma" panose="020B0604030504040204" pitchFamily="34" charset="0"/>
                                </a:rPr>
                                <m:t> </m:t>
                              </m:r>
                            </m:sup>
                            <m:e>
                              <m:r>
                                <a:rPr lang="en-US" sz="1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Tahoma" panose="020B0604030504040204" pitchFamily="34" charset="0"/>
                                  <a:cs typeface="Tahoma" panose="020B0604030504040204" pitchFamily="34" charset="0"/>
                                </a:rPr>
                                <m:t>|</m:t>
                              </m:r>
                              <m:r>
                                <m:rPr>
                                  <m:sty m:val="p"/>
                                </m:rPr>
                                <a:rPr lang="en-US" sz="1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Tahoma" panose="020B0604030504040204" pitchFamily="34" charset="0"/>
                                  <a:cs typeface="Tahoma" panose="020B0604030504040204" pitchFamily="34" charset="0"/>
                                </a:rPr>
                                <m:t>π</m:t>
                              </m:r>
                              <m:d>
                                <m:dPr>
                                  <m:ctrlPr>
                                    <a:rPr lang="en-US" sz="1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Tahoma" panose="020B0604030504040204" pitchFamily="34" charset="0"/>
                                      <a:cs typeface="Tahoma" panose="020B060403050404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Tahoma" panose="020B0604030504040204" pitchFamily="34" charset="0"/>
                                      <a:cs typeface="Tahoma" panose="020B0604030504040204" pitchFamily="34" charset="0"/>
                                    </a:rPr>
                                    <m:t>𝑢</m:t>
                                  </m:r>
                                </m:e>
                              </m:d>
                              <m:r>
                                <a:rPr lang="en-US" sz="1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Tahoma" panose="020B0604030504040204" pitchFamily="34" charset="0"/>
                                  <a:cs typeface="Tahoma" panose="020B0604030504040204" pitchFamily="34" charset="0"/>
                                </a:rPr>
                                <m:t>−</m:t>
                              </m:r>
                              <m:r>
                                <m:rPr>
                                  <m:sty m:val="p"/>
                                </m:rPr>
                                <a:rPr lang="en-US" sz="1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Tahoma" panose="020B0604030504040204" pitchFamily="34" charset="0"/>
                                  <a:cs typeface="Tahoma" panose="020B0604030504040204" pitchFamily="34" charset="0"/>
                                </a:rPr>
                                <m:t>π</m:t>
                              </m:r>
                              <m:d>
                                <m:dPr>
                                  <m:ctrlPr>
                                    <a:rPr lang="en-US" sz="1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Tahoma" panose="020B0604030504040204" pitchFamily="34" charset="0"/>
                                      <a:cs typeface="Tahoma" panose="020B060403050404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Tahoma" panose="020B0604030504040204" pitchFamily="34" charset="0"/>
                                      <a:cs typeface="Tahoma" panose="020B0604030504040204" pitchFamily="34" charset="0"/>
                                    </a:rPr>
                                    <m:t>𝑣</m:t>
                                  </m:r>
                                </m:e>
                              </m:d>
                              <m:r>
                                <a:rPr lang="en-US" sz="1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Tahoma" panose="020B0604030504040204" pitchFamily="34" charset="0"/>
                                  <a:cs typeface="Tahoma" panose="020B0604030504040204" pitchFamily="34" charset="0"/>
                                </a:rPr>
                                <m:t>|</m:t>
                              </m:r>
                            </m:e>
                          </m:nary>
                        </m:e>
                      </m:nary>
                      <m:r>
                        <a:rPr lang="en-US" sz="12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m:t>.</m:t>
                      </m:r>
                    </m:oMath>
                  </m:oMathPara>
                </a14:m>
                <a:endParaRPr lang="en-US" sz="1200" b="0" i="0" dirty="0">
                  <a:solidFill>
                    <a:srgbClr val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  <a:p>
                <a:pPr marL="163195" indent="0">
                  <a:spcBef>
                    <a:spcPts val="330"/>
                  </a:spcBef>
                  <a:defRPr/>
                </a:pPr>
                <a:r>
                  <a:rPr kumimoji="0" lang="en-US" sz="1200" b="0" i="0" u="none" strike="noStrike" kern="0" cap="none" spc="0" normalizeH="0" noProof="0" dirty="0">
                    <a:ln>
                      <a:noFill/>
                    </a:ln>
                    <a:solidFill>
                      <a:srgbClr val="3333B2"/>
                    </a:solidFill>
                    <a:effectLst/>
                    <a:uLnTx/>
                    <a:uFillTx/>
                    <a:latin typeface="Lucida Sans"/>
                    <a:ea typeface="Lucida Sans"/>
                    <a:cs typeface="Lucida Sans"/>
                    <a:sym typeface="Lucida Sans"/>
                  </a:rPr>
                  <a:t>▶ </a:t>
                </a:r>
                <a:r>
                  <a:rPr kumimoji="0" lang="en-US" sz="1200" b="0" i="0" u="none" strike="noStrike" kern="0" cap="none" spc="0" normalizeH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  <a:sym typeface="Lucida Sans"/>
                  </a:rPr>
                  <a:t>Log Gap Arrangement (</a:t>
                </a:r>
                <a:r>
                  <a:rPr kumimoji="0" lang="en-US" sz="1200" b="0" i="0" u="none" strike="noStrike" kern="0" cap="none" spc="0" normalizeH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  <a:sym typeface="Lucida Sans"/>
                  </a:rPr>
                  <a:t>LogGap</a:t>
                </a:r>
                <a:r>
                  <a:rPr kumimoji="0" lang="en-US" sz="1200" b="0" i="0" u="none" strike="noStrike" kern="0" cap="none" spc="0" normalizeH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  <a:sym typeface="Lucida Sans"/>
                  </a:rPr>
                  <a:t>) problem:</a:t>
                </a:r>
                <a:endParaRPr lang="en-US" sz="1200" dirty="0">
                  <a:solidFill>
                    <a:srgbClr val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Lucida Sans"/>
                </a:endParaRPr>
              </a:p>
              <a:p>
                <a:pPr marL="163195" indent="0">
                  <a:spcBef>
                    <a:spcPts val="33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5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m:t>𝐿</m:t>
                      </m:r>
                      <m:r>
                        <a:rPr lang="en-US" sz="105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m:t>𝑜𝑔𝐺𝑎𝑝</m:t>
                      </m:r>
                      <m:d>
                        <m:dPr>
                          <m:ctrlPr>
                            <a:rPr lang="en-US" sz="10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</m:ctrlPr>
                        </m:dPr>
                        <m:e>
                          <m:r>
                            <a:rPr lang="en-US" sz="10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m:t>𝐺</m:t>
                          </m:r>
                          <m:r>
                            <a:rPr lang="en-US" sz="10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en-US" sz="10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m:t>π</m:t>
                          </m:r>
                        </m:e>
                      </m:d>
                      <m:r>
                        <a:rPr lang="en-US" sz="105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m:t>=</m:t>
                      </m:r>
                      <m:nary>
                        <m:naryPr>
                          <m:chr m:val="∑"/>
                          <m:limLoc m:val="subSup"/>
                          <m:supHide m:val="on"/>
                          <m:ctrlPr>
                            <a:rPr lang="en-US" sz="10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</m:ctrlPr>
                        </m:naryPr>
                        <m:sub>
                          <m:r>
                            <m:rPr>
                              <m:brk m:alnAt="9"/>
                            </m:rPr>
                            <a:rPr lang="en-US" sz="10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m:t>𝑢</m:t>
                          </m:r>
                          <m:r>
                            <a:rPr lang="en-US" sz="10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m:t>∈</m:t>
                          </m:r>
                          <m:r>
                            <a:rPr lang="en-US" sz="10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Tahoma" panose="020B0604030504040204" pitchFamily="34" charset="0"/>
                              <a:cs typeface="Tahoma" panose="020B0604030504040204" pitchFamily="34" charset="0"/>
                            </a:rPr>
                            <m:t>𝑁</m:t>
                          </m:r>
                        </m:sub>
                        <m:sup/>
                        <m:e>
                          <m:nary>
                            <m:naryPr>
                              <m:chr m:val="∑"/>
                              <m:limLoc m:val="subSup"/>
                              <m:ctrlPr>
                                <a:rPr lang="en-US" sz="10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Tahoma" panose="020B0604030504040204" pitchFamily="34" charset="0"/>
                                  <a:cs typeface="Tahoma" panose="020B0604030504040204" pitchFamily="34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US" sz="10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Tahoma" panose="020B0604030504040204" pitchFamily="34" charset="0"/>
                                      <a:cs typeface="Tahoma" panose="020B060403050404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0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Tahoma" panose="020B0604030504040204" pitchFamily="34" charset="0"/>
                                      <a:cs typeface="Tahoma" panose="020B0604030504040204" pitchFamily="34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10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Tahoma" panose="020B0604030504040204" pitchFamily="34" charset="0"/>
                                      <a:cs typeface="Tahoma" panose="020B0604030504040204" pitchFamily="34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10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Tahoma" panose="020B0604030504040204" pitchFamily="34" charset="0"/>
                                  <a:cs typeface="Tahoma" panose="020B0604030504040204" pitchFamily="34" charset="0"/>
                                </a:rPr>
                                <m:t>∈</m:t>
                              </m:r>
                              <m:r>
                                <m:rPr>
                                  <m:sty m:val="p"/>
                                </m:rPr>
                                <a:rPr lang="en-US" sz="1050" b="0" i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Tahoma" panose="020B0604030504040204" pitchFamily="34" charset="0"/>
                                  <a:cs typeface="Tahoma" panose="020B0604030504040204" pitchFamily="34" charset="0"/>
                                </a:rPr>
                                <m:t>sN</m:t>
                              </m:r>
                              <m:d>
                                <m:dPr>
                                  <m:ctrlPr>
                                    <a:rPr lang="en-US" sz="10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Tahoma" panose="020B0604030504040204" pitchFamily="34" charset="0"/>
                                      <a:cs typeface="Tahoma" panose="020B060403050404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05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Tahoma" panose="020B0604030504040204" pitchFamily="34" charset="0"/>
                                      <a:cs typeface="Tahoma" panose="020B0604030504040204" pitchFamily="34" charset="0"/>
                                    </a:rPr>
                                    <m:t>u</m:t>
                                  </m:r>
                                </m:e>
                              </m:d>
                            </m:sub>
                            <m:sup>
                              <m:r>
                                <a:rPr lang="en-US" sz="10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Tahoma" panose="020B0604030504040204" pitchFamily="34" charset="0"/>
                                  <a:cs typeface="Tahoma" panose="020B0604030504040204" pitchFamily="34" charset="0"/>
                                </a:rPr>
                                <m:t> </m:t>
                              </m:r>
                            </m:sup>
                            <m:e>
                              <m:r>
                                <m:rPr>
                                  <m:sty m:val="p"/>
                                </m:rPr>
                                <a:rPr lang="en-US" sz="1050" b="0" i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Tahoma" panose="020B0604030504040204" pitchFamily="34" charset="0"/>
                                  <a:cs typeface="Tahoma" panose="020B0604030504040204" pitchFamily="34" charset="0"/>
                                </a:rPr>
                                <m:t>log</m:t>
                              </m:r>
                              <m:r>
                                <a:rPr lang="en-US" sz="105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Tahoma" panose="020B0604030504040204" pitchFamily="34" charset="0"/>
                                  <a:cs typeface="Tahoma" panose="020B0604030504040204" pitchFamily="34" charset="0"/>
                                </a:rPr>
                                <m:t>⁡(</m:t>
                              </m:r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1050" b="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Tahoma" panose="020B0604030504040204" pitchFamily="34" charset="0"/>
                                      <a:cs typeface="Tahoma" panose="020B060403050404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0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Tahoma" panose="020B0604030504040204" pitchFamily="34" charset="0"/>
                                      <a:cs typeface="Tahoma" panose="020B0604030504040204" pitchFamily="34" charset="0"/>
                                    </a:rPr>
                                    <m:t>π</m:t>
                                  </m:r>
                                  <m:d>
                                    <m:dPr>
                                      <m:ctrlPr>
                                        <a:rPr lang="en-US" sz="105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Tahoma" panose="020B0604030504040204" pitchFamily="34" charset="0"/>
                                          <a:cs typeface="Tahoma" panose="020B060403050404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05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Tahoma" panose="020B0604030504040204" pitchFamily="34" charset="0"/>
                                          <a:cs typeface="Tahoma" panose="020B0604030504040204" pitchFamily="34" charset="0"/>
                                        </a:rPr>
                                        <m:t>𝑢</m:t>
                                      </m:r>
                                    </m:e>
                                  </m:d>
                                  <m:r>
                                    <a:rPr lang="en-US" sz="10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Tahoma" panose="020B0604030504040204" pitchFamily="34" charset="0"/>
                                      <a:cs typeface="Tahoma" panose="020B0604030504040204" pitchFamily="34" charset="0"/>
                                    </a:rPr>
                                    <m:t>−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sz="10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Tahoma" panose="020B0604030504040204" pitchFamily="34" charset="0"/>
                                      <a:cs typeface="Tahoma" panose="020B0604030504040204" pitchFamily="34" charset="0"/>
                                    </a:rPr>
                                    <m:t>π</m:t>
                                  </m:r>
                                  <m:d>
                                    <m:dPr>
                                      <m:ctrlPr>
                                        <a:rPr lang="en-US" sz="105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Tahoma" panose="020B0604030504040204" pitchFamily="34" charset="0"/>
                                          <a:cs typeface="Tahoma" panose="020B060403050404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05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Tahoma" panose="020B0604030504040204" pitchFamily="34" charset="0"/>
                                          <a:cs typeface="Tahoma" panose="020B0604030504040204" pitchFamily="34" charset="0"/>
                                        </a:rPr>
                                        <m:t>𝑣</m:t>
                                      </m:r>
                                    </m:e>
                                  </m:d>
                                </m:e>
                              </m:d>
                              <m:r>
                                <a:rPr lang="en-US" sz="105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Tahoma" panose="020B0604030504040204" pitchFamily="34" charset="0"/>
                                  <a:cs typeface="Tahoma" panose="020B0604030504040204" pitchFamily="34" charset="0"/>
                                </a:rPr>
                                <m:t>)</m:t>
                              </m:r>
                            </m:e>
                          </m:nary>
                        </m:e>
                      </m:nary>
                      <m:r>
                        <a:rPr lang="en-US" sz="105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m:t>.</m:t>
                      </m:r>
                    </m:oMath>
                  </m:oMathPara>
                </a14:m>
                <a:endParaRPr lang="en-US" b="0" i="0" dirty="0">
                  <a:solidFill>
                    <a:srgbClr val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  <a:p>
                <a:pPr marL="163195" lvl="0" indent="0">
                  <a:spcBef>
                    <a:spcPts val="330"/>
                  </a:spcBef>
                  <a:defRPr/>
                </a:pPr>
                <a:endParaRPr lang="en-US" sz="1050" b="0" i="0" dirty="0">
                  <a:solidFill>
                    <a:srgbClr val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  <a:p>
                <a:pPr marL="163195" lvl="0" indent="0">
                  <a:spcBef>
                    <a:spcPts val="330"/>
                  </a:spcBef>
                  <a:defRPr/>
                </a:pPr>
                <a:endParaRPr lang="en-US" sz="1050" b="0" i="0" dirty="0">
                  <a:solidFill>
                    <a:srgbClr val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  <a:p>
                <a:pPr marL="163195" lvl="0" indent="0">
                  <a:spcBef>
                    <a:spcPts val="330"/>
                  </a:spcBef>
                  <a:defRPr/>
                </a:pPr>
                <a:endParaRPr lang="en-US" sz="1050" dirty="0">
                  <a:solidFill>
                    <a:srgbClr val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Lucida Sans"/>
                </a:endParaRPr>
              </a:p>
              <a:p>
                <a:pPr marL="163195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33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lang="en-US" sz="1400" b="0" i="0" u="none" strike="noStrike" kern="0" cap="none" spc="0" normalizeH="0" baseline="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Lucida Sans"/>
                </a:endParaRPr>
              </a:p>
              <a:p>
                <a:pPr marL="163195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33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lang="en-US" sz="125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</mc:Choice>
        <mc:Fallback xmlns="">
          <p:sp>
            <p:nvSpPr>
              <p:cNvPr id="69" name="Google Shape;69;p8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296494" y="492301"/>
                <a:ext cx="3938400" cy="3354118"/>
              </a:xfrm>
              <a:prstGeom prst="rect">
                <a:avLst/>
              </a:prstGeom>
              <a:blipFill>
                <a:blip r:embed="rId3"/>
                <a:stretch>
                  <a:fillRect l="-1238" t="-145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8"/>
          <p:cNvSpPr/>
          <p:nvPr/>
        </p:nvSpPr>
        <p:spPr>
          <a:xfrm>
            <a:off x="2886950" y="3341200"/>
            <a:ext cx="1723200" cy="1194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8"/>
          <p:cNvSpPr txBox="1">
            <a:spLocks noGrp="1"/>
          </p:cNvSpPr>
          <p:nvPr>
            <p:ph type="title"/>
          </p:nvPr>
        </p:nvSpPr>
        <p:spPr>
          <a:xfrm>
            <a:off x="95300" y="27592"/>
            <a:ext cx="2276400" cy="493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157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Experimental Study</a:t>
            </a:r>
            <a:br>
              <a:rPr lang="en-US" dirty="0"/>
            </a:br>
            <a:endParaRPr dirty="0"/>
          </a:p>
        </p:txBody>
      </p:sp>
      <p:sp>
        <p:nvSpPr>
          <p:cNvPr id="69" name="Google Shape;69;p8"/>
          <p:cNvSpPr txBox="1">
            <a:spLocks noGrp="1"/>
          </p:cNvSpPr>
          <p:nvPr>
            <p:ph type="body" idx="1"/>
          </p:nvPr>
        </p:nvSpPr>
        <p:spPr>
          <a:xfrm>
            <a:off x="335850" y="843596"/>
            <a:ext cx="3938400" cy="17735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62864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dirty="0">
                <a:latin typeface="Arial"/>
                <a:ea typeface="Arial"/>
                <a:cs typeface="Arial"/>
                <a:sym typeface="Arial"/>
              </a:rPr>
              <a:t>Considerations:</a:t>
            </a:r>
            <a:endParaRPr lang="en-US" sz="1400" dirty="0"/>
          </a:p>
          <a:p>
            <a:pPr marL="163195" lvl="0" indent="0">
              <a:spcBef>
                <a:spcPts val="330"/>
              </a:spcBef>
            </a:pPr>
            <a:r>
              <a:rPr lang="en-US" sz="1200" dirty="0">
                <a:solidFill>
                  <a:srgbClr val="3333B2"/>
                </a:solidFill>
                <a:latin typeface="Lucida Sans"/>
                <a:ea typeface="Lucida Sans"/>
                <a:cs typeface="Lucida Sans"/>
                <a:sym typeface="Lucida Sans"/>
              </a:rPr>
              <a:t>▶</a:t>
            </a:r>
            <a:r>
              <a:rPr lang="en-US" sz="2000" baseline="30000" dirty="0">
                <a:solidFill>
                  <a:srgbClr val="3333B2"/>
                </a:solidFill>
                <a:latin typeface="Lucida Sans"/>
                <a:ea typeface="Lucida Sans"/>
                <a:cs typeface="Lucida Sans"/>
                <a:sym typeface="Lucida Sans"/>
              </a:rPr>
              <a:t> </a:t>
            </a:r>
            <a:r>
              <a:rPr lang="en-US" sz="12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Lucida Sans"/>
              </a:rPr>
              <a:t>What analysis algorithms can we test with?</a:t>
            </a:r>
          </a:p>
          <a:p>
            <a:pPr marL="163195" indent="0">
              <a:spcBef>
                <a:spcPts val="330"/>
              </a:spcBef>
            </a:pPr>
            <a:r>
              <a:rPr lang="en-US" sz="1200" dirty="0">
                <a:solidFill>
                  <a:srgbClr val="3333B2"/>
                </a:solidFill>
                <a:latin typeface="Lucida Sans"/>
                <a:ea typeface="Lucida Sans"/>
                <a:cs typeface="Lucida Sans"/>
                <a:sym typeface="Lucida Sans"/>
              </a:rPr>
              <a:t>▶</a:t>
            </a:r>
            <a:r>
              <a:rPr lang="en-US" sz="2000" baseline="30000" dirty="0">
                <a:solidFill>
                  <a:srgbClr val="3333B2"/>
                </a:solidFill>
                <a:latin typeface="Lucida Sans"/>
                <a:ea typeface="Lucida Sans"/>
                <a:cs typeface="Lucida Sans"/>
                <a:sym typeface="Lucida Sans"/>
              </a:rPr>
              <a:t> </a:t>
            </a:r>
            <a:r>
              <a:rPr lang="en-US" sz="12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Lucida Sans"/>
              </a:rPr>
              <a:t>What ordering methods can we compare with?</a:t>
            </a:r>
          </a:p>
          <a:p>
            <a:pPr marL="163195" indent="0">
              <a:spcBef>
                <a:spcPts val="330"/>
              </a:spcBef>
            </a:pPr>
            <a:r>
              <a:rPr kumimoji="0" lang="en-US" sz="1200" b="0" i="0" u="none" strike="noStrike" kern="0" cap="none" spc="0" normalizeH="0" noProof="0" dirty="0">
                <a:ln>
                  <a:noFill/>
                </a:ln>
                <a:solidFill>
                  <a:srgbClr val="3333B2"/>
                </a:solidFill>
                <a:effectLst/>
                <a:uLnTx/>
                <a:uFillTx/>
                <a:latin typeface="Lucida Sans"/>
                <a:ea typeface="Lucida Sans"/>
                <a:cs typeface="Lucida Sans"/>
                <a:sym typeface="Lucida Sans"/>
              </a:rPr>
              <a:t>▶ </a:t>
            </a:r>
            <a:r>
              <a:rPr kumimoji="0" lang="en-US" sz="12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Lucida Sans"/>
              </a:rPr>
              <a:t>How do our metrics relate to analysis measures?</a:t>
            </a:r>
          </a:p>
          <a:p>
            <a:pPr marL="163195" indent="0">
              <a:spcBef>
                <a:spcPts val="330"/>
              </a:spcBef>
            </a:pPr>
            <a:r>
              <a:rPr kumimoji="0" lang="en-US" sz="1200" b="0" i="0" u="none" strike="noStrike" kern="0" cap="none" spc="0" normalizeH="0" noProof="0" dirty="0">
                <a:ln>
                  <a:noFill/>
                </a:ln>
                <a:solidFill>
                  <a:srgbClr val="3333B2"/>
                </a:solidFill>
                <a:effectLst/>
                <a:uLnTx/>
                <a:uFillTx/>
                <a:latin typeface="Lucida Sans"/>
                <a:ea typeface="Lucida Sans"/>
                <a:cs typeface="Lucida Sans"/>
                <a:sym typeface="Lucida Sans"/>
              </a:rPr>
              <a:t>▶ </a:t>
            </a:r>
            <a:r>
              <a:rPr kumimoji="0" lang="en-US" sz="12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Lucida Sans"/>
              </a:rPr>
              <a:t>How should we refine?</a:t>
            </a:r>
            <a:endParaRPr lang="en-US" sz="1200" b="0" i="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63195" lvl="0" indent="0">
              <a:spcBef>
                <a:spcPts val="330"/>
              </a:spcBef>
              <a:defRPr/>
            </a:pPr>
            <a:endParaRPr lang="en-US" sz="105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Lucida Sans"/>
            </a:endParaRPr>
          </a:p>
          <a:p>
            <a:pPr marL="163195" marR="0" lvl="0" indent="0" algn="l" defTabSz="914400" rtl="0" eaLnBrk="1" fontAlgn="auto" latinLnBrk="0" hangingPunct="1">
              <a:lnSpc>
                <a:spcPct val="100000"/>
              </a:lnSpc>
              <a:spcBef>
                <a:spcPts val="33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3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Lucida Sans"/>
            </a:endParaRPr>
          </a:p>
          <a:p>
            <a:pPr marL="163195" marR="0" lvl="0" indent="0" algn="l" defTabSz="914400" rtl="0" eaLnBrk="1" fontAlgn="auto" latinLnBrk="0" hangingPunct="1">
              <a:lnSpc>
                <a:spcPct val="100000"/>
              </a:lnSpc>
              <a:spcBef>
                <a:spcPts val="33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lang="en-US" sz="125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Tahoma"/>
              <a:cs typeface="Tahoma"/>
              <a:sym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931371940"/>
      </p:ext>
    </p:extLst>
  </p:cSld>
  <p:clrMapOvr>
    <a:masterClrMapping/>
  </p:clrMapOvr>
  <p:transition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8"/>
          <p:cNvSpPr/>
          <p:nvPr/>
        </p:nvSpPr>
        <p:spPr>
          <a:xfrm>
            <a:off x="2886950" y="3341200"/>
            <a:ext cx="1723200" cy="1194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8"/>
          <p:cNvSpPr txBox="1">
            <a:spLocks noGrp="1"/>
          </p:cNvSpPr>
          <p:nvPr>
            <p:ph type="title"/>
          </p:nvPr>
        </p:nvSpPr>
        <p:spPr>
          <a:xfrm>
            <a:off x="95300" y="27592"/>
            <a:ext cx="2276400" cy="416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157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Analysis Algorithms</a:t>
            </a:r>
            <a:br>
              <a:rPr lang="en-US" dirty="0"/>
            </a:br>
            <a:r>
              <a: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3333B2"/>
                </a:solidFill>
                <a:effectLst/>
                <a:uLnTx/>
                <a:uFillTx/>
                <a:latin typeface="Tahoma"/>
                <a:ea typeface="Tahoma"/>
                <a:cs typeface="Tahoma"/>
                <a:sym typeface="Tahoma"/>
              </a:rPr>
              <a:t>Memory Access</a:t>
            </a:r>
            <a:endParaRPr dirty="0"/>
          </a:p>
        </p:txBody>
      </p:sp>
      <p:sp>
        <p:nvSpPr>
          <p:cNvPr id="69" name="Google Shape;69;p8"/>
          <p:cNvSpPr txBox="1">
            <a:spLocks noGrp="1"/>
          </p:cNvSpPr>
          <p:nvPr>
            <p:ph type="body" idx="1"/>
          </p:nvPr>
        </p:nvSpPr>
        <p:spPr>
          <a:xfrm>
            <a:off x="296494" y="492301"/>
            <a:ext cx="3938400" cy="2863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62864" indent="0"/>
            <a:r>
              <a:rPr lang="en-US" b="1" dirty="0">
                <a:latin typeface="Arial"/>
                <a:ea typeface="Arial"/>
                <a:cs typeface="Arial"/>
                <a:sym typeface="Arial"/>
              </a:rPr>
              <a:t>Focus: </a:t>
            </a:r>
            <a:r>
              <a:rPr lang="en-US" dirty="0">
                <a:latin typeface="Arial"/>
                <a:ea typeface="Arial"/>
                <a:cs typeface="Arial"/>
                <a:sym typeface="Arial"/>
              </a:rPr>
              <a:t>Vertex-centric approaches with CPU-based shared memory parallelism.</a:t>
            </a:r>
            <a:endParaRPr lang="en-US" b="1" dirty="0">
              <a:latin typeface="Arial"/>
              <a:ea typeface="Arial"/>
              <a:cs typeface="Arial"/>
              <a:sym typeface="Arial"/>
            </a:endParaRPr>
          </a:p>
          <a:p>
            <a:pPr marL="62864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latin typeface="Arial"/>
                <a:ea typeface="Arial"/>
                <a:cs typeface="Arial"/>
                <a:sym typeface="Arial"/>
              </a:rPr>
              <a:t>PageRank</a:t>
            </a:r>
            <a:endParaRPr lang="en-US" dirty="0"/>
          </a:p>
          <a:p>
            <a:pPr marL="163195" lvl="0" indent="0">
              <a:spcBef>
                <a:spcPts val="330"/>
              </a:spcBef>
            </a:pPr>
            <a:r>
              <a:rPr lang="en-US" sz="1050" dirty="0">
                <a:solidFill>
                  <a:srgbClr val="3333B2"/>
                </a:solidFill>
                <a:latin typeface="Lucida Sans"/>
                <a:ea typeface="Lucida Sans"/>
                <a:cs typeface="Lucida Sans"/>
                <a:sym typeface="Lucida Sans"/>
              </a:rPr>
              <a:t>▶</a:t>
            </a:r>
            <a:r>
              <a:rPr lang="en-US" sz="1650" baseline="30000" dirty="0">
                <a:solidFill>
                  <a:srgbClr val="3333B2"/>
                </a:solidFill>
                <a:latin typeface="Lucida Sans"/>
                <a:ea typeface="Lucida Sans"/>
                <a:cs typeface="Lucida Sans"/>
                <a:sym typeface="Lucida Sans"/>
              </a:rPr>
              <a:t> </a:t>
            </a:r>
            <a:r>
              <a:rPr lang="en-US" sz="105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Lucida Sans"/>
              </a:rPr>
              <a:t>Sparse matrix-vector multiplication.</a:t>
            </a:r>
          </a:p>
          <a:p>
            <a:pPr marL="163195" indent="0">
              <a:spcBef>
                <a:spcPts val="330"/>
              </a:spcBef>
            </a:pPr>
            <a:r>
              <a:rPr lang="en-US" sz="1050" dirty="0">
                <a:solidFill>
                  <a:srgbClr val="3333B2"/>
                </a:solidFill>
                <a:latin typeface="Lucida Sans"/>
                <a:ea typeface="Lucida Sans"/>
                <a:cs typeface="Lucida Sans"/>
                <a:sym typeface="Lucida Sans"/>
              </a:rPr>
              <a:t>▶</a:t>
            </a:r>
            <a:r>
              <a:rPr lang="en-US" sz="1650" baseline="30000" dirty="0">
                <a:solidFill>
                  <a:srgbClr val="3333B2"/>
                </a:solidFill>
                <a:latin typeface="Lucida Sans"/>
                <a:ea typeface="Lucida Sans"/>
                <a:cs typeface="Lucida Sans"/>
                <a:sym typeface="Lucida Sans"/>
              </a:rPr>
              <a:t> </a:t>
            </a:r>
            <a:r>
              <a:rPr lang="en-US" sz="105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Lucida Sans"/>
              </a:rPr>
              <a:t>Compressed Sparse Row locality.</a:t>
            </a:r>
            <a:endParaRPr lang="en-US" sz="1050" dirty="0"/>
          </a:p>
          <a:p>
            <a:pPr marL="62864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latin typeface="Arial"/>
                <a:ea typeface="Arial"/>
                <a:cs typeface="Arial"/>
                <a:sym typeface="Arial"/>
              </a:rPr>
              <a:t>Louvain</a:t>
            </a:r>
            <a:endParaRPr lang="en-US" dirty="0"/>
          </a:p>
          <a:p>
            <a:pPr marL="163195" lvl="0" indent="0">
              <a:spcBef>
                <a:spcPts val="330"/>
              </a:spcBef>
              <a:defRPr/>
            </a:pPr>
            <a:r>
              <a:rPr kumimoji="0" lang="en-US" sz="1050" b="0" i="0" u="none" strike="noStrike" kern="0" cap="none" spc="0" normalizeH="0" noProof="0" dirty="0">
                <a:ln>
                  <a:noFill/>
                </a:ln>
                <a:solidFill>
                  <a:srgbClr val="3333B2"/>
                </a:solidFill>
                <a:effectLst/>
                <a:uLnTx/>
                <a:uFillTx/>
                <a:latin typeface="Lucida Sans"/>
                <a:ea typeface="Lucida Sans"/>
                <a:cs typeface="Lucida Sans"/>
                <a:sym typeface="Lucida Sans"/>
              </a:rPr>
              <a:t>▶ </a:t>
            </a:r>
            <a:r>
              <a:rPr kumimoji="0" lang="en-US" sz="105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Lucida Sans"/>
              </a:rPr>
              <a:t>Coarsening through edge density.</a:t>
            </a:r>
            <a:endParaRPr lang="en-US" sz="1050" b="0" i="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63195" indent="0">
              <a:spcBef>
                <a:spcPts val="330"/>
              </a:spcBef>
              <a:defRPr/>
            </a:pPr>
            <a:r>
              <a:rPr kumimoji="0" lang="en-US" sz="1050" b="0" i="0" u="none" strike="noStrike" kern="0" cap="none" spc="0" normalizeH="0" noProof="0" dirty="0">
                <a:ln>
                  <a:noFill/>
                </a:ln>
                <a:solidFill>
                  <a:srgbClr val="3333B2"/>
                </a:solidFill>
                <a:effectLst/>
                <a:uLnTx/>
                <a:uFillTx/>
                <a:latin typeface="Lucida Sans"/>
                <a:ea typeface="Lucida Sans"/>
                <a:cs typeface="Lucida Sans"/>
                <a:sym typeface="Lucida Sans"/>
              </a:rPr>
              <a:t>▶ </a:t>
            </a:r>
            <a:r>
              <a:rPr kumimoji="0" lang="en-US" sz="105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Lucida Sans"/>
              </a:rPr>
              <a:t>Ordering dependent within neighborhoods.</a:t>
            </a:r>
            <a:endParaRPr kumimoji="0" lang="en-US" sz="1050" u="none" strike="noStrike" kern="0" cap="none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Lucida Sans"/>
            </a:endParaRPr>
          </a:p>
          <a:p>
            <a:pPr marL="62864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dirty="0">
                <a:latin typeface="Arial"/>
                <a:ea typeface="Arial"/>
                <a:cs typeface="Arial"/>
                <a:sym typeface="Arial"/>
              </a:rPr>
              <a:t>Multistep</a:t>
            </a:r>
            <a:endParaRPr lang="en-US" sz="1050" dirty="0"/>
          </a:p>
          <a:p>
            <a:pPr marL="163195" lvl="0" indent="0">
              <a:spcBef>
                <a:spcPts val="330"/>
              </a:spcBef>
              <a:defRPr/>
            </a:pPr>
            <a:r>
              <a:rPr kumimoji="0" lang="en-US" sz="1000" b="0" i="0" u="none" strike="noStrike" kern="0" cap="none" spc="0" normalizeH="0" noProof="0" dirty="0">
                <a:ln>
                  <a:noFill/>
                </a:ln>
                <a:solidFill>
                  <a:srgbClr val="3333B2"/>
                </a:solidFill>
                <a:effectLst/>
                <a:uLnTx/>
                <a:uFillTx/>
                <a:latin typeface="Lucida Sans"/>
                <a:ea typeface="Lucida Sans"/>
                <a:cs typeface="Lucida Sans"/>
                <a:sym typeface="Lucida Sans"/>
              </a:rPr>
              <a:t>▶ </a:t>
            </a:r>
            <a:r>
              <a:rPr kumimoji="0" lang="en-US" sz="10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Lucida Sans"/>
              </a:rPr>
              <a:t>Traversal and propagation connectivity.</a:t>
            </a:r>
            <a:endParaRPr lang="en-US" sz="1000" b="0" i="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63195" indent="0">
              <a:spcBef>
                <a:spcPts val="330"/>
              </a:spcBef>
              <a:defRPr/>
            </a:pPr>
            <a:r>
              <a:rPr kumimoji="0" lang="en-US" sz="1000" b="0" i="0" u="none" strike="noStrike" kern="0" cap="none" spc="0" normalizeH="0" noProof="0" dirty="0">
                <a:ln>
                  <a:noFill/>
                </a:ln>
                <a:solidFill>
                  <a:srgbClr val="3333B2"/>
                </a:solidFill>
                <a:effectLst/>
                <a:uLnTx/>
                <a:uFillTx/>
                <a:latin typeface="Lucida Sans"/>
                <a:ea typeface="Lucida Sans"/>
                <a:cs typeface="Lucida Sans"/>
                <a:sym typeface="Lucida Sans"/>
              </a:rPr>
              <a:t>▶ </a:t>
            </a:r>
            <a:r>
              <a:rPr kumimoji="0" lang="en-US" sz="10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Lucida Sans"/>
              </a:rPr>
              <a:t>BFS-based vertex access.</a:t>
            </a:r>
            <a:endParaRPr lang="en-US" sz="1000" b="0" i="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63195" indent="0">
              <a:spcBef>
                <a:spcPts val="330"/>
              </a:spcBef>
              <a:defRPr/>
            </a:pPr>
            <a:endParaRPr lang="en-US" sz="1050" b="0" i="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63195" lvl="0" indent="0">
              <a:spcBef>
                <a:spcPts val="330"/>
              </a:spcBef>
              <a:defRPr/>
            </a:pPr>
            <a:endParaRPr lang="en-US" sz="105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Lucida Sans"/>
            </a:endParaRPr>
          </a:p>
          <a:p>
            <a:pPr marL="163195" marR="0" lvl="0" indent="0" algn="l" defTabSz="914400" rtl="0" eaLnBrk="1" fontAlgn="auto" latinLnBrk="0" hangingPunct="1">
              <a:lnSpc>
                <a:spcPct val="100000"/>
              </a:lnSpc>
              <a:spcBef>
                <a:spcPts val="33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3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Lucida Sans"/>
            </a:endParaRPr>
          </a:p>
          <a:p>
            <a:pPr marL="163195" marR="0" lvl="0" indent="0" algn="l" defTabSz="914400" rtl="0" eaLnBrk="1" fontAlgn="auto" latinLnBrk="0" hangingPunct="1">
              <a:lnSpc>
                <a:spcPct val="100000"/>
              </a:lnSpc>
              <a:spcBef>
                <a:spcPts val="33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lang="en-US" sz="125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Tahoma"/>
              <a:cs typeface="Tahoma"/>
              <a:sym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675343370"/>
      </p:ext>
    </p:extLst>
  </p:cSld>
  <p:clrMapOvr>
    <a:masterClrMapping/>
  </p:clrMapOvr>
  <p:transition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8"/>
          <p:cNvSpPr/>
          <p:nvPr/>
        </p:nvSpPr>
        <p:spPr>
          <a:xfrm>
            <a:off x="2886950" y="3341200"/>
            <a:ext cx="1723200" cy="1194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8"/>
          <p:cNvSpPr txBox="1">
            <a:spLocks noGrp="1"/>
          </p:cNvSpPr>
          <p:nvPr>
            <p:ph type="title"/>
          </p:nvPr>
        </p:nvSpPr>
        <p:spPr>
          <a:xfrm>
            <a:off x="95300" y="27592"/>
            <a:ext cx="2276400" cy="277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157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Ordering Methods</a:t>
            </a:r>
            <a:endParaRPr dirty="0"/>
          </a:p>
        </p:txBody>
      </p:sp>
      <p:sp>
        <p:nvSpPr>
          <p:cNvPr id="69" name="Google Shape;69;p8"/>
          <p:cNvSpPr txBox="1">
            <a:spLocks noGrp="1"/>
          </p:cNvSpPr>
          <p:nvPr>
            <p:ph type="body" idx="1"/>
          </p:nvPr>
        </p:nvSpPr>
        <p:spPr>
          <a:xfrm>
            <a:off x="296494" y="492301"/>
            <a:ext cx="3938400" cy="23121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62864" indent="0"/>
            <a:r>
              <a:rPr lang="en-US" b="1" dirty="0">
                <a:latin typeface="Arial"/>
                <a:ea typeface="Arial"/>
                <a:cs typeface="Arial"/>
                <a:sym typeface="Arial"/>
              </a:rPr>
              <a:t>Natural Ordering</a:t>
            </a:r>
          </a:p>
          <a:p>
            <a:pPr marL="62864" indent="0"/>
            <a:r>
              <a:rPr lang="en-US" b="1" dirty="0">
                <a:latin typeface="Arial"/>
                <a:ea typeface="Arial"/>
                <a:cs typeface="Arial"/>
                <a:sym typeface="Arial"/>
              </a:rPr>
              <a:t>Rabbit</a:t>
            </a:r>
            <a:endParaRPr lang="en-US" dirty="0"/>
          </a:p>
          <a:p>
            <a:pPr marL="163195" lvl="0" indent="0">
              <a:spcBef>
                <a:spcPts val="330"/>
              </a:spcBef>
            </a:pPr>
            <a:r>
              <a:rPr lang="en-US" sz="1050" dirty="0">
                <a:solidFill>
                  <a:srgbClr val="3333B2"/>
                </a:solidFill>
                <a:latin typeface="Lucida Sans"/>
                <a:ea typeface="Lucida Sans"/>
                <a:cs typeface="Lucida Sans"/>
                <a:sym typeface="Lucida Sans"/>
              </a:rPr>
              <a:t>▶</a:t>
            </a:r>
            <a:r>
              <a:rPr lang="en-US" sz="1650" baseline="30000" dirty="0">
                <a:solidFill>
                  <a:srgbClr val="3333B2"/>
                </a:solidFill>
                <a:latin typeface="Lucida Sans"/>
                <a:ea typeface="Lucida Sans"/>
                <a:cs typeface="Lucida Sans"/>
                <a:sym typeface="Lucida Sans"/>
              </a:rPr>
              <a:t> </a:t>
            </a:r>
            <a:r>
              <a:rPr lang="en-US" sz="105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Lucida Sans"/>
              </a:rPr>
              <a:t>Community generation and mapping to cache-hierarchies.</a:t>
            </a:r>
          </a:p>
          <a:p>
            <a:pPr marL="163195" indent="0">
              <a:spcBef>
                <a:spcPts val="330"/>
              </a:spcBef>
            </a:pPr>
            <a:r>
              <a:rPr kumimoji="0" lang="en-US" sz="1050" b="0" i="0" u="none" strike="noStrike" kern="0" cap="none" spc="0" normalizeH="0" noProof="0" dirty="0">
                <a:ln>
                  <a:noFill/>
                </a:ln>
                <a:solidFill>
                  <a:srgbClr val="3333B2"/>
                </a:solidFill>
                <a:effectLst/>
                <a:uLnTx/>
                <a:uFillTx/>
                <a:latin typeface="Lucida Sans"/>
                <a:ea typeface="Lucida Sans"/>
                <a:cs typeface="Lucida Sans"/>
                <a:sym typeface="Lucida Sans"/>
              </a:rPr>
              <a:t>▶ </a:t>
            </a:r>
            <a:r>
              <a:rPr lang="en-US" sz="105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Lucida Sans"/>
              </a:rPr>
              <a:t>Optimizes for cache efficiency.</a:t>
            </a:r>
            <a:endParaRPr lang="en-US" sz="105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Lucida Sans"/>
            </a:endParaRPr>
          </a:p>
          <a:p>
            <a:pPr marL="62864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latin typeface="Arial"/>
                <a:ea typeface="Arial"/>
                <a:cs typeface="Arial"/>
                <a:sym typeface="Arial"/>
              </a:rPr>
              <a:t>Layered Label Propagation (LLP)</a:t>
            </a:r>
            <a:endParaRPr lang="en-US" dirty="0"/>
          </a:p>
          <a:p>
            <a:pPr marL="163195" lvl="0" indent="0">
              <a:spcBef>
                <a:spcPts val="330"/>
              </a:spcBef>
              <a:defRPr/>
            </a:pPr>
            <a:r>
              <a:rPr kumimoji="0" lang="en-US" sz="1050" b="0" i="0" u="none" strike="noStrike" kern="0" cap="none" spc="0" normalizeH="0" noProof="0" dirty="0">
                <a:ln>
                  <a:noFill/>
                </a:ln>
                <a:solidFill>
                  <a:srgbClr val="3333B2"/>
                </a:solidFill>
                <a:effectLst/>
                <a:uLnTx/>
                <a:uFillTx/>
                <a:latin typeface="Lucida Sans"/>
                <a:ea typeface="Lucida Sans"/>
                <a:cs typeface="Lucida Sans"/>
                <a:sym typeface="Lucida Sans"/>
              </a:rPr>
              <a:t>▶ </a:t>
            </a:r>
            <a:r>
              <a:rPr kumimoji="0" lang="en-US" sz="105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Lucida Sans"/>
              </a:rPr>
              <a:t>Community detection through label propagation.</a:t>
            </a:r>
            <a:endParaRPr lang="en-US" sz="1050" b="0" i="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63195" indent="0">
              <a:spcBef>
                <a:spcPts val="330"/>
              </a:spcBef>
              <a:defRPr/>
            </a:pPr>
            <a:r>
              <a:rPr kumimoji="0" lang="en-US" sz="1050" b="0" i="0" u="none" strike="noStrike" kern="0" cap="none" spc="0" normalizeH="0" noProof="0" dirty="0">
                <a:ln>
                  <a:noFill/>
                </a:ln>
                <a:solidFill>
                  <a:srgbClr val="3333B2"/>
                </a:solidFill>
                <a:effectLst/>
                <a:uLnTx/>
                <a:uFillTx/>
                <a:latin typeface="Lucida Sans"/>
                <a:ea typeface="Lucida Sans"/>
                <a:cs typeface="Lucida Sans"/>
                <a:sym typeface="Lucida Sans"/>
              </a:rPr>
              <a:t>▶ </a:t>
            </a:r>
            <a:r>
              <a:rPr lang="en-US" sz="105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Lucida Sans"/>
              </a:rPr>
              <a:t>Considers global distribution of labels.</a:t>
            </a:r>
          </a:p>
          <a:p>
            <a:pPr marL="163195" indent="0">
              <a:spcBef>
                <a:spcPts val="330"/>
              </a:spcBef>
              <a:defRPr/>
            </a:pPr>
            <a:r>
              <a:rPr kumimoji="0" lang="en-US" sz="1050" b="0" i="0" u="none" strike="noStrike" kern="0" cap="none" spc="0" normalizeH="0" noProof="0" dirty="0">
                <a:ln>
                  <a:noFill/>
                </a:ln>
                <a:solidFill>
                  <a:srgbClr val="3333B2"/>
                </a:solidFill>
                <a:effectLst/>
                <a:uLnTx/>
                <a:uFillTx/>
                <a:latin typeface="Lucida Sans"/>
                <a:ea typeface="Lucida Sans"/>
                <a:cs typeface="Lucida Sans"/>
                <a:sym typeface="Lucida Sans"/>
              </a:rPr>
              <a:t>▶ </a:t>
            </a:r>
            <a:r>
              <a:rPr lang="en-US" sz="105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Lucida Sans"/>
              </a:rPr>
              <a:t>Optimizes for compression.</a:t>
            </a:r>
            <a:endParaRPr kumimoji="0" lang="en-US" sz="1050" u="none" strike="noStrike" kern="0" cap="none" spc="0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Lucida Sans"/>
            </a:endParaRPr>
          </a:p>
          <a:p>
            <a:pPr marL="62864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dirty="0">
                <a:latin typeface="Arial"/>
                <a:ea typeface="Arial"/>
                <a:cs typeface="Arial"/>
                <a:sym typeface="Arial"/>
              </a:rPr>
              <a:t>Shingle</a:t>
            </a:r>
            <a:endParaRPr lang="en-US" sz="1050" dirty="0"/>
          </a:p>
          <a:p>
            <a:pPr marL="163195" lvl="0" indent="0">
              <a:spcBef>
                <a:spcPts val="330"/>
              </a:spcBef>
              <a:defRPr/>
            </a:pPr>
            <a:r>
              <a:rPr kumimoji="0" lang="en-US" sz="1000" b="0" i="0" u="none" strike="noStrike" kern="0" cap="none" spc="0" normalizeH="0" noProof="0" dirty="0">
                <a:ln>
                  <a:noFill/>
                </a:ln>
                <a:solidFill>
                  <a:srgbClr val="3333B2"/>
                </a:solidFill>
                <a:effectLst/>
                <a:uLnTx/>
                <a:uFillTx/>
                <a:latin typeface="Lucida Sans"/>
                <a:ea typeface="Lucida Sans"/>
                <a:cs typeface="Lucida Sans"/>
                <a:sym typeface="Lucida Sans"/>
              </a:rPr>
              <a:t>▶ </a:t>
            </a:r>
            <a:r>
              <a:rPr kumimoji="0" lang="en-US" sz="10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Lucida Sans"/>
              </a:rPr>
              <a:t>Order by neighborhood commonalities.</a:t>
            </a:r>
          </a:p>
          <a:p>
            <a:pPr marL="163195" indent="0">
              <a:spcBef>
                <a:spcPts val="330"/>
              </a:spcBef>
              <a:defRPr/>
            </a:pPr>
            <a:r>
              <a:rPr kumimoji="0" lang="en-US" sz="1050" b="0" i="0" u="none" strike="noStrike" kern="0" cap="none" spc="0" normalizeH="0" noProof="0" dirty="0">
                <a:ln>
                  <a:noFill/>
                </a:ln>
                <a:solidFill>
                  <a:srgbClr val="3333B2"/>
                </a:solidFill>
                <a:effectLst/>
                <a:uLnTx/>
                <a:uFillTx/>
                <a:latin typeface="Lucida Sans"/>
                <a:ea typeface="Lucida Sans"/>
                <a:cs typeface="Lucida Sans"/>
                <a:sym typeface="Lucida Sans"/>
              </a:rPr>
              <a:t>▶ </a:t>
            </a:r>
            <a:r>
              <a:rPr lang="en-US" sz="105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Lucida Sans"/>
              </a:rPr>
              <a:t>Optimizes for compression.</a:t>
            </a:r>
            <a:endParaRPr kumimoji="0" lang="en-US" sz="1400" b="0" i="0" u="none" strike="noStrike" kern="0" cap="none" spc="0" normalizeH="0" baseline="3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Lucida Sans"/>
            </a:endParaRPr>
          </a:p>
          <a:p>
            <a:pPr marL="163195" marR="0" lvl="0" indent="0" algn="l" defTabSz="914400" rtl="0" eaLnBrk="1" fontAlgn="auto" latinLnBrk="0" hangingPunct="1">
              <a:lnSpc>
                <a:spcPct val="100000"/>
              </a:lnSpc>
              <a:spcBef>
                <a:spcPts val="33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lang="en-US" sz="125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Tahoma"/>
              <a:cs typeface="Tahoma"/>
              <a:sym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592369605"/>
      </p:ext>
    </p:extLst>
  </p:cSld>
  <p:clrMapOvr>
    <a:masterClrMapping/>
  </p:clrMapOvr>
  <p:transition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8"/>
          <p:cNvSpPr/>
          <p:nvPr/>
        </p:nvSpPr>
        <p:spPr>
          <a:xfrm>
            <a:off x="2886950" y="3341200"/>
            <a:ext cx="1723200" cy="1194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8"/>
          <p:cNvSpPr txBox="1">
            <a:spLocks noGrp="1"/>
          </p:cNvSpPr>
          <p:nvPr>
            <p:ph type="title"/>
          </p:nvPr>
        </p:nvSpPr>
        <p:spPr>
          <a:xfrm>
            <a:off x="95300" y="27592"/>
            <a:ext cx="2276400" cy="44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157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Metric Correlation</a:t>
            </a:r>
            <a:endParaRPr dirty="0"/>
          </a:p>
          <a:p>
            <a:pPr marL="12700" lvl="0" indent="0" algn="l" rtl="0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None/>
            </a:pPr>
            <a:r>
              <a:rPr lang="en-US" sz="900" dirty="0" err="1"/>
              <a:t>LinGap</a:t>
            </a:r>
            <a:r>
              <a:rPr lang="en-US" sz="900" dirty="0"/>
              <a:t> (Top) &amp; </a:t>
            </a:r>
            <a:r>
              <a:rPr lang="en-US" sz="900" dirty="0" err="1"/>
              <a:t>LogGap</a:t>
            </a:r>
            <a:r>
              <a:rPr lang="en-US" sz="900" dirty="0"/>
              <a:t> (Bottom)</a:t>
            </a:r>
            <a:endParaRPr sz="900" dirty="0"/>
          </a:p>
        </p:txBody>
      </p:sp>
      <p:pic>
        <p:nvPicPr>
          <p:cNvPr id="3" name="Picture 2" descr="Chart, line chart&#10;&#10;Description automatically generated">
            <a:extLst>
              <a:ext uri="{FF2B5EF4-FFF2-40B4-BE49-F238E27FC236}">
                <a16:creationId xmlns:a16="http://schemas.microsoft.com/office/drawing/2014/main" id="{06E214EA-29EC-3B3D-8F51-E031E74F99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467" y="661908"/>
            <a:ext cx="3798598" cy="1260621"/>
          </a:xfrm>
          <a:prstGeom prst="rect">
            <a:avLst/>
          </a:prstGeom>
        </p:spPr>
      </p:pic>
      <p:pic>
        <p:nvPicPr>
          <p:cNvPr id="6" name="Picture 5" descr="Chart&#10;&#10;Description automatically generated">
            <a:extLst>
              <a:ext uri="{FF2B5EF4-FFF2-40B4-BE49-F238E27FC236}">
                <a16:creationId xmlns:a16="http://schemas.microsoft.com/office/drawing/2014/main" id="{6ABBE458-D4F2-B06F-D08B-E9DCD61C2A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467" y="1922529"/>
            <a:ext cx="3798598" cy="1249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564363"/>
      </p:ext>
    </p:extLst>
  </p:cSld>
  <p:clrMapOvr>
    <a:masterClrMapping/>
  </p:clrMapOvr>
  <p:transition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8"/>
          <p:cNvSpPr/>
          <p:nvPr/>
        </p:nvSpPr>
        <p:spPr>
          <a:xfrm>
            <a:off x="2886950" y="3341200"/>
            <a:ext cx="1723200" cy="1194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8"/>
          <p:cNvSpPr txBox="1">
            <a:spLocks noGrp="1"/>
          </p:cNvSpPr>
          <p:nvPr>
            <p:ph type="title"/>
          </p:nvPr>
        </p:nvSpPr>
        <p:spPr>
          <a:xfrm>
            <a:off x="95300" y="27592"/>
            <a:ext cx="2276400" cy="44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157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Refinement Method</a:t>
            </a:r>
            <a:endParaRPr dirty="0"/>
          </a:p>
          <a:p>
            <a:pPr marL="12700" lvl="0" indent="0" algn="l" rtl="0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None/>
            </a:pPr>
            <a:r>
              <a:rPr lang="en-US" sz="900" dirty="0"/>
              <a:t>Algorithm</a:t>
            </a:r>
            <a:endParaRPr sz="900" dirty="0"/>
          </a:p>
        </p:txBody>
      </p:sp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A9291C4B-616B-3887-0A64-B5BA1F1EB7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1453" y="472792"/>
            <a:ext cx="2427194" cy="2670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146043"/>
      </p:ext>
    </p:extLst>
  </p:cSld>
  <p:clrMapOvr>
    <a:masterClrMapping/>
  </p:clrMapOvr>
  <p:transition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8"/>
          <p:cNvSpPr/>
          <p:nvPr/>
        </p:nvSpPr>
        <p:spPr>
          <a:xfrm>
            <a:off x="2886950" y="3341200"/>
            <a:ext cx="1723200" cy="1194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8"/>
          <p:cNvSpPr txBox="1">
            <a:spLocks noGrp="1"/>
          </p:cNvSpPr>
          <p:nvPr>
            <p:ph type="title"/>
          </p:nvPr>
        </p:nvSpPr>
        <p:spPr>
          <a:xfrm>
            <a:off x="95300" y="27592"/>
            <a:ext cx="2276400" cy="493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157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Results Collection</a:t>
            </a:r>
            <a:br>
              <a:rPr lang="en-US" dirty="0"/>
            </a:br>
            <a:endParaRPr dirty="0"/>
          </a:p>
        </p:txBody>
      </p:sp>
      <p:sp>
        <p:nvSpPr>
          <p:cNvPr id="69" name="Google Shape;69;p8"/>
          <p:cNvSpPr txBox="1">
            <a:spLocks noGrp="1"/>
          </p:cNvSpPr>
          <p:nvPr>
            <p:ph type="body" idx="1"/>
          </p:nvPr>
        </p:nvSpPr>
        <p:spPr>
          <a:xfrm>
            <a:off x="335850" y="843596"/>
            <a:ext cx="3938400" cy="17735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62864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dirty="0">
                <a:latin typeface="Arial"/>
                <a:ea typeface="Arial"/>
                <a:cs typeface="Arial"/>
                <a:sym typeface="Arial"/>
              </a:rPr>
              <a:t>Considerations:</a:t>
            </a:r>
            <a:endParaRPr lang="en-US" sz="1400" dirty="0"/>
          </a:p>
          <a:p>
            <a:pPr marL="163195" lvl="0" indent="0">
              <a:spcBef>
                <a:spcPts val="330"/>
              </a:spcBef>
            </a:pPr>
            <a:r>
              <a:rPr lang="en-US" sz="1200" dirty="0">
                <a:solidFill>
                  <a:srgbClr val="3333B2"/>
                </a:solidFill>
                <a:latin typeface="Lucida Sans"/>
                <a:ea typeface="Lucida Sans"/>
                <a:cs typeface="Lucida Sans"/>
                <a:sym typeface="Lucida Sans"/>
              </a:rPr>
              <a:t>▶</a:t>
            </a:r>
            <a:r>
              <a:rPr lang="en-US" sz="2000" baseline="30000" dirty="0">
                <a:solidFill>
                  <a:srgbClr val="3333B2"/>
                </a:solidFill>
                <a:latin typeface="Lucida Sans"/>
                <a:ea typeface="Lucida Sans"/>
                <a:cs typeface="Lucida Sans"/>
                <a:sym typeface="Lucida Sans"/>
              </a:rPr>
              <a:t> </a:t>
            </a:r>
            <a:r>
              <a:rPr lang="en-US" sz="12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Lucida Sans"/>
              </a:rPr>
              <a:t>What graphs to test on?</a:t>
            </a:r>
          </a:p>
          <a:p>
            <a:pPr marL="163195" indent="0">
              <a:spcBef>
                <a:spcPts val="330"/>
              </a:spcBef>
            </a:pPr>
            <a:r>
              <a:rPr lang="en-US" sz="1200" dirty="0">
                <a:solidFill>
                  <a:srgbClr val="3333B2"/>
                </a:solidFill>
                <a:latin typeface="Lucida Sans"/>
                <a:ea typeface="Lucida Sans"/>
                <a:cs typeface="Lucida Sans"/>
                <a:sym typeface="Lucida Sans"/>
              </a:rPr>
              <a:t>▶</a:t>
            </a:r>
            <a:r>
              <a:rPr lang="en-US" sz="2000" baseline="30000" dirty="0">
                <a:solidFill>
                  <a:srgbClr val="3333B2"/>
                </a:solidFill>
                <a:latin typeface="Lucida Sans"/>
                <a:ea typeface="Lucida Sans"/>
                <a:cs typeface="Lucida Sans"/>
                <a:sym typeface="Lucida Sans"/>
              </a:rPr>
              <a:t> </a:t>
            </a:r>
            <a:r>
              <a:rPr lang="en-US" sz="12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Lucida Sans"/>
              </a:rPr>
              <a:t>How much refinement should we conduct?</a:t>
            </a:r>
          </a:p>
          <a:p>
            <a:pPr marL="163195" indent="0">
              <a:spcBef>
                <a:spcPts val="330"/>
              </a:spcBef>
            </a:pPr>
            <a:r>
              <a:rPr kumimoji="0" lang="en-US" sz="1200" b="0" i="0" u="none" strike="noStrike" kern="0" cap="none" spc="0" normalizeH="0" noProof="0" dirty="0">
                <a:ln>
                  <a:noFill/>
                </a:ln>
                <a:solidFill>
                  <a:srgbClr val="3333B2"/>
                </a:solidFill>
                <a:effectLst/>
                <a:uLnTx/>
                <a:uFillTx/>
                <a:latin typeface="Lucida Sans"/>
                <a:ea typeface="Lucida Sans"/>
                <a:cs typeface="Lucida Sans"/>
                <a:sym typeface="Lucida Sans"/>
              </a:rPr>
              <a:t>▶ </a:t>
            </a:r>
            <a:r>
              <a:rPr kumimoji="0" lang="en-US" sz="12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Lucida Sans"/>
              </a:rPr>
              <a:t>What observations can be drawn from results?</a:t>
            </a:r>
          </a:p>
          <a:p>
            <a:pPr marL="163195" indent="0">
              <a:spcBef>
                <a:spcPts val="330"/>
              </a:spcBef>
            </a:pPr>
            <a:r>
              <a:rPr kumimoji="0" lang="en-US" sz="1200" b="0" i="0" u="none" strike="noStrike" kern="0" cap="none" spc="0" normalizeH="0" noProof="0" dirty="0">
                <a:ln>
                  <a:noFill/>
                </a:ln>
                <a:solidFill>
                  <a:srgbClr val="3333B2"/>
                </a:solidFill>
                <a:effectLst/>
                <a:uLnTx/>
                <a:uFillTx/>
                <a:latin typeface="Lucida Sans"/>
                <a:ea typeface="Lucida Sans"/>
                <a:cs typeface="Lucida Sans"/>
                <a:sym typeface="Lucida Sans"/>
              </a:rPr>
              <a:t>▶ </a:t>
            </a:r>
            <a:r>
              <a:rPr kumimoji="0" lang="en-US" sz="12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Lucida Sans"/>
              </a:rPr>
              <a:t>How are these results to be used?</a:t>
            </a:r>
            <a:endParaRPr lang="en-US" sz="1200" b="0" i="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63195" lvl="0" indent="0">
              <a:spcBef>
                <a:spcPts val="330"/>
              </a:spcBef>
              <a:defRPr/>
            </a:pPr>
            <a:endParaRPr lang="en-US" sz="105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Lucida Sans"/>
            </a:endParaRPr>
          </a:p>
          <a:p>
            <a:pPr marL="163195" marR="0" lvl="0" indent="0" algn="l" defTabSz="914400" rtl="0" eaLnBrk="1" fontAlgn="auto" latinLnBrk="0" hangingPunct="1">
              <a:lnSpc>
                <a:spcPct val="100000"/>
              </a:lnSpc>
              <a:spcBef>
                <a:spcPts val="33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3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Lucida Sans"/>
            </a:endParaRPr>
          </a:p>
          <a:p>
            <a:pPr marL="163195" marR="0" lvl="0" indent="0" algn="l" defTabSz="914400" rtl="0" eaLnBrk="1" fontAlgn="auto" latinLnBrk="0" hangingPunct="1">
              <a:lnSpc>
                <a:spcPct val="100000"/>
              </a:lnSpc>
              <a:spcBef>
                <a:spcPts val="33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lang="en-US" sz="125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Tahoma"/>
              <a:cs typeface="Tahoma"/>
              <a:sym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36976316"/>
      </p:ext>
    </p:extLst>
  </p:cSld>
  <p:clrMapOvr>
    <a:masterClrMapping/>
  </p:clrMapOvr>
  <p:transition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8"/>
          <p:cNvSpPr/>
          <p:nvPr/>
        </p:nvSpPr>
        <p:spPr>
          <a:xfrm>
            <a:off x="2886950" y="3341200"/>
            <a:ext cx="1723200" cy="1194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8"/>
          <p:cNvSpPr txBox="1">
            <a:spLocks noGrp="1"/>
          </p:cNvSpPr>
          <p:nvPr>
            <p:ph type="title"/>
          </p:nvPr>
        </p:nvSpPr>
        <p:spPr>
          <a:xfrm>
            <a:off x="95300" y="27592"/>
            <a:ext cx="2276400" cy="416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157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Experimentation</a:t>
            </a:r>
            <a:br>
              <a:rPr lang="en-US" dirty="0"/>
            </a:br>
            <a:endParaRPr sz="900" dirty="0"/>
          </a:p>
        </p:txBody>
      </p:sp>
      <p:sp>
        <p:nvSpPr>
          <p:cNvPr id="9" name="Google Shape;69;p8">
            <a:extLst>
              <a:ext uri="{FF2B5EF4-FFF2-40B4-BE49-F238E27FC236}">
                <a16:creationId xmlns:a16="http://schemas.microsoft.com/office/drawing/2014/main" id="{33592374-F6CC-7217-D294-C36B7C8444D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96494" y="492301"/>
            <a:ext cx="3938400" cy="4089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62864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dirty="0">
                <a:latin typeface="Arial"/>
                <a:ea typeface="Arial"/>
                <a:cs typeface="Arial"/>
                <a:sym typeface="Arial"/>
              </a:rPr>
              <a:t>Data: </a:t>
            </a:r>
            <a:r>
              <a:rPr lang="en-US" sz="1050" dirty="0">
                <a:latin typeface="Arial"/>
                <a:ea typeface="Arial"/>
                <a:cs typeface="Arial"/>
                <a:sym typeface="Arial"/>
              </a:rPr>
              <a:t>Diverse classes and sizes</a:t>
            </a:r>
            <a:endParaRPr lang="en-US" sz="1050" dirty="0"/>
          </a:p>
          <a:p>
            <a:pPr marL="163195" lvl="0" indent="0">
              <a:spcBef>
                <a:spcPts val="330"/>
              </a:spcBef>
            </a:pPr>
            <a:r>
              <a:rPr lang="en-US" sz="1000" dirty="0">
                <a:solidFill>
                  <a:srgbClr val="3333B2"/>
                </a:solidFill>
                <a:latin typeface="Lucida Sans"/>
                <a:ea typeface="Lucida Sans"/>
                <a:cs typeface="Lucida Sans"/>
                <a:sym typeface="Lucida Sans"/>
              </a:rPr>
              <a:t>▶</a:t>
            </a:r>
            <a:r>
              <a:rPr lang="en-US" sz="1600" baseline="30000" dirty="0">
                <a:solidFill>
                  <a:srgbClr val="3333B2"/>
                </a:solidFill>
                <a:latin typeface="Lucida Sans"/>
                <a:ea typeface="Lucida Sans"/>
                <a:cs typeface="Lucida Sans"/>
                <a:sym typeface="Lucida Sans"/>
              </a:rPr>
              <a:t> </a:t>
            </a:r>
            <a:r>
              <a:rPr lang="en-U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Lucida Sans"/>
              </a:rPr>
              <a:t>SNAP, DIMACS, </a:t>
            </a:r>
            <a:r>
              <a:rPr lang="en-US" sz="10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Lucida Sans"/>
              </a:rPr>
              <a:t>WebGraph</a:t>
            </a:r>
            <a:endParaRPr lang="en-US" sz="10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Lucida Sans"/>
            </a:endParaRPr>
          </a:p>
          <a:p>
            <a:pPr marL="62864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dirty="0">
                <a:latin typeface="Arial"/>
                <a:ea typeface="Arial"/>
                <a:cs typeface="Arial"/>
                <a:sym typeface="Arial"/>
              </a:rPr>
              <a:t>Collection:</a:t>
            </a:r>
            <a:endParaRPr lang="en-US" sz="1050" dirty="0"/>
          </a:p>
          <a:p>
            <a:pPr marL="163195" lvl="0" indent="0">
              <a:spcBef>
                <a:spcPts val="330"/>
              </a:spcBef>
            </a:pPr>
            <a:r>
              <a:rPr lang="en-US" sz="1000" dirty="0">
                <a:solidFill>
                  <a:srgbClr val="3333B2"/>
                </a:solidFill>
                <a:latin typeface="Lucida Sans"/>
                <a:ea typeface="Lucida Sans"/>
                <a:cs typeface="Lucida Sans"/>
                <a:sym typeface="Lucida Sans"/>
              </a:rPr>
              <a:t>▶</a:t>
            </a:r>
            <a:r>
              <a:rPr lang="en-US" sz="1000" baseline="30000" dirty="0">
                <a:solidFill>
                  <a:srgbClr val="3333B2"/>
                </a:solidFill>
                <a:latin typeface="Lucida Sans"/>
                <a:ea typeface="Lucida Sans"/>
                <a:cs typeface="Lucida Sans"/>
                <a:sym typeface="Lucida Sans"/>
              </a:rPr>
              <a:t> </a:t>
            </a:r>
            <a:r>
              <a:rPr lang="en-U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Lucida Sans"/>
              </a:rPr>
              <a:t>Ten runs per analysis algorithm per initial ordering per refinement method.</a:t>
            </a:r>
          </a:p>
          <a:p>
            <a:pPr marL="163195" indent="0">
              <a:spcBef>
                <a:spcPts val="330"/>
              </a:spcBef>
            </a:pPr>
            <a:r>
              <a:rPr lang="en-US" sz="1000" dirty="0">
                <a:solidFill>
                  <a:srgbClr val="3333B2"/>
                </a:solidFill>
                <a:latin typeface="Lucida Sans"/>
                <a:ea typeface="Lucida Sans"/>
                <a:cs typeface="Lucida Sans"/>
                <a:sym typeface="Lucida Sans"/>
              </a:rPr>
              <a:t>▶</a:t>
            </a:r>
            <a:r>
              <a:rPr lang="en-US" sz="1000" baseline="30000" dirty="0">
                <a:solidFill>
                  <a:srgbClr val="3333B2"/>
                </a:solidFill>
                <a:latin typeface="Lucida Sans"/>
                <a:ea typeface="Lucida Sans"/>
                <a:cs typeface="Lucida Sans"/>
                <a:sym typeface="Lucida Sans"/>
              </a:rPr>
              <a:t> </a:t>
            </a:r>
            <a:r>
              <a:rPr lang="en-U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Lucida Sans"/>
              </a:rPr>
              <a:t>Tens of thousands range of vertices to refine (experimentation).</a:t>
            </a:r>
          </a:p>
          <a:p>
            <a:pPr marL="62864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dirty="0">
                <a:latin typeface="Arial"/>
                <a:ea typeface="Arial"/>
                <a:cs typeface="Arial"/>
                <a:sym typeface="Arial"/>
              </a:rPr>
              <a:t>Architecture:</a:t>
            </a:r>
            <a:endParaRPr lang="en-US" sz="1050" dirty="0"/>
          </a:p>
          <a:p>
            <a:pPr marL="163195" lvl="0" indent="0">
              <a:spcBef>
                <a:spcPts val="330"/>
              </a:spcBef>
            </a:pPr>
            <a:r>
              <a:rPr lang="en-US" sz="1000" dirty="0">
                <a:solidFill>
                  <a:srgbClr val="3333B2"/>
                </a:solidFill>
                <a:latin typeface="Lucida Sans"/>
                <a:ea typeface="Lucida Sans"/>
                <a:cs typeface="Lucida Sans"/>
                <a:sym typeface="Lucida Sans"/>
              </a:rPr>
              <a:t>▶</a:t>
            </a:r>
            <a:r>
              <a:rPr lang="en-US" sz="1000" baseline="30000" dirty="0">
                <a:solidFill>
                  <a:srgbClr val="3333B2"/>
                </a:solidFill>
                <a:latin typeface="Lucida Sans"/>
                <a:ea typeface="Lucida Sans"/>
                <a:cs typeface="Lucida Sans"/>
                <a:sym typeface="Lucida Sans"/>
              </a:rPr>
              <a:t> </a:t>
            </a:r>
            <a:r>
              <a:rPr lang="en-U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Lucida Sans"/>
              </a:rPr>
              <a:t>AMD system – 2TB DDR4 RAM.</a:t>
            </a:r>
          </a:p>
          <a:p>
            <a:pPr marL="163195" indent="0">
              <a:spcBef>
                <a:spcPts val="330"/>
              </a:spcBef>
            </a:pPr>
            <a:r>
              <a:rPr lang="en-US" sz="1000" dirty="0">
                <a:solidFill>
                  <a:srgbClr val="3333B2"/>
                </a:solidFill>
                <a:latin typeface="Lucida Sans"/>
                <a:ea typeface="Lucida Sans"/>
                <a:cs typeface="Lucida Sans"/>
                <a:sym typeface="Lucida Sans"/>
              </a:rPr>
              <a:t>▶</a:t>
            </a:r>
            <a:r>
              <a:rPr lang="en-US" sz="1000" baseline="30000" dirty="0">
                <a:solidFill>
                  <a:srgbClr val="3333B2"/>
                </a:solidFill>
                <a:latin typeface="Lucida Sans"/>
                <a:ea typeface="Lucida Sans"/>
                <a:cs typeface="Lucida Sans"/>
                <a:sym typeface="Lucida Sans"/>
              </a:rPr>
              <a:t> </a:t>
            </a:r>
            <a:r>
              <a:rPr lang="en-U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Lucida Sans"/>
              </a:rPr>
              <a:t>Cache per core: 4MiB L1, 64 MiB L2, 256MiB shared L3 per socket.</a:t>
            </a:r>
          </a:p>
          <a:p>
            <a:pPr marL="163195" indent="0">
              <a:spcBef>
                <a:spcPts val="330"/>
              </a:spcBef>
            </a:pPr>
            <a:endParaRPr lang="en-US" sz="10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Lucida Sans"/>
            </a:endParaRPr>
          </a:p>
          <a:p>
            <a:pPr marL="163195" lvl="0" indent="0">
              <a:spcBef>
                <a:spcPts val="330"/>
              </a:spcBef>
            </a:pPr>
            <a:endParaRPr lang="en-US" sz="10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Lucida Sans"/>
            </a:endParaRPr>
          </a:p>
          <a:p>
            <a:pPr marL="163195" lvl="0" indent="0">
              <a:spcBef>
                <a:spcPts val="330"/>
              </a:spcBef>
            </a:pPr>
            <a:endParaRPr lang="en-US" sz="10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Lucida Sans"/>
            </a:endParaRPr>
          </a:p>
          <a:p>
            <a:pPr marL="163195" lvl="0" indent="0">
              <a:spcBef>
                <a:spcPts val="330"/>
              </a:spcBef>
            </a:pPr>
            <a:endParaRPr lang="en-US" sz="10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Lucida Sans"/>
            </a:endParaRPr>
          </a:p>
          <a:p>
            <a:pPr marL="163195" lvl="0" indent="0">
              <a:spcBef>
                <a:spcPts val="330"/>
              </a:spcBef>
            </a:pPr>
            <a:endParaRPr lang="en-US" sz="10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Lucida Sans"/>
            </a:endParaRPr>
          </a:p>
          <a:p>
            <a:pPr marL="62864" indent="0"/>
            <a:endParaRPr lang="en-US" sz="10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Lucida Sans"/>
            </a:endParaRPr>
          </a:p>
          <a:p>
            <a:pPr marL="163195" indent="0">
              <a:spcBef>
                <a:spcPts val="330"/>
              </a:spcBef>
            </a:pPr>
            <a:endParaRPr lang="en-US" sz="1000" dirty="0"/>
          </a:p>
          <a:p>
            <a:pPr marL="163195" indent="0">
              <a:spcBef>
                <a:spcPts val="330"/>
              </a:spcBef>
            </a:pPr>
            <a:endParaRPr lang="en-US" sz="1000" dirty="0"/>
          </a:p>
          <a:p>
            <a:pPr marL="163195" lvl="0" indent="0">
              <a:spcBef>
                <a:spcPts val="330"/>
              </a:spcBef>
              <a:defRPr/>
            </a:pPr>
            <a:endParaRPr lang="en-US" sz="1050" b="0" i="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63195" lvl="0" indent="0">
              <a:spcBef>
                <a:spcPts val="330"/>
              </a:spcBef>
              <a:defRPr/>
            </a:pPr>
            <a:endParaRPr lang="en-US" sz="105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Lucida Sans"/>
            </a:endParaRPr>
          </a:p>
          <a:p>
            <a:pPr marL="163195" marR="0" lvl="0" indent="0" algn="l" defTabSz="914400" rtl="0" eaLnBrk="1" fontAlgn="auto" latinLnBrk="0" hangingPunct="1">
              <a:lnSpc>
                <a:spcPct val="100000"/>
              </a:lnSpc>
              <a:spcBef>
                <a:spcPts val="33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3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Lucida Sans"/>
            </a:endParaRPr>
          </a:p>
          <a:p>
            <a:pPr marL="163195" marR="0" lvl="0" indent="0" algn="l" defTabSz="914400" rtl="0" eaLnBrk="1" fontAlgn="auto" latinLnBrk="0" hangingPunct="1">
              <a:lnSpc>
                <a:spcPct val="100000"/>
              </a:lnSpc>
              <a:spcBef>
                <a:spcPts val="33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lang="en-US" sz="125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10" name="Picture 9" descr="Table&#10;&#10;Description automatically generated">
            <a:extLst>
              <a:ext uri="{FF2B5EF4-FFF2-40B4-BE49-F238E27FC236}">
                <a16:creationId xmlns:a16="http://schemas.microsoft.com/office/drawing/2014/main" id="{81870769-242C-DAE1-BA43-66B240356E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4347" y="2148619"/>
            <a:ext cx="2041405" cy="1284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326990"/>
      </p:ext>
    </p:extLst>
  </p:cSld>
  <p:clrMapOvr>
    <a:masterClrMapping/>
  </p:clrMapOvr>
  <p:transition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8"/>
          <p:cNvSpPr/>
          <p:nvPr/>
        </p:nvSpPr>
        <p:spPr>
          <a:xfrm>
            <a:off x="2886950" y="3341200"/>
            <a:ext cx="1723200" cy="1194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8"/>
          <p:cNvSpPr txBox="1">
            <a:spLocks noGrp="1"/>
          </p:cNvSpPr>
          <p:nvPr>
            <p:ph type="title"/>
          </p:nvPr>
        </p:nvSpPr>
        <p:spPr>
          <a:xfrm>
            <a:off x="95300" y="27592"/>
            <a:ext cx="2276400" cy="416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157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Results</a:t>
            </a:r>
            <a:br>
              <a:rPr lang="en-US" dirty="0"/>
            </a:br>
            <a:r>
              <a:rPr lang="en-US" sz="900" dirty="0"/>
              <a:t>PageRank</a:t>
            </a:r>
            <a:endParaRPr sz="900" dirty="0"/>
          </a:p>
        </p:txBody>
      </p:sp>
      <p:pic>
        <p:nvPicPr>
          <p:cNvPr id="3" name="Picture 2" descr="Diagram&#10;&#10;Description automatically generated with medium confidence">
            <a:extLst>
              <a:ext uri="{FF2B5EF4-FFF2-40B4-BE49-F238E27FC236}">
                <a16:creationId xmlns:a16="http://schemas.microsoft.com/office/drawing/2014/main" id="{B21B0C16-4EB0-E86E-8472-A7104F3481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248" y="465065"/>
            <a:ext cx="2675603" cy="1361499"/>
          </a:xfrm>
          <a:prstGeom prst="rect">
            <a:avLst/>
          </a:prstGeom>
        </p:spPr>
      </p:pic>
      <p:pic>
        <p:nvPicPr>
          <p:cNvPr id="6" name="Picture 5" descr="Diagram&#10;&#10;Description automatically generated with medium confidence">
            <a:extLst>
              <a:ext uri="{FF2B5EF4-FFF2-40B4-BE49-F238E27FC236}">
                <a16:creationId xmlns:a16="http://schemas.microsoft.com/office/drawing/2014/main" id="{C3365944-6C1F-116D-2CC3-E865A1B2D4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57" y="1971994"/>
            <a:ext cx="2286493" cy="1023691"/>
          </a:xfrm>
          <a:prstGeom prst="rect">
            <a:avLst/>
          </a:prstGeom>
        </p:spPr>
      </p:pic>
      <p:pic>
        <p:nvPicPr>
          <p:cNvPr id="8" name="Picture 7" descr="Diagram, bar chart&#10;&#10;Description automatically generated">
            <a:extLst>
              <a:ext uri="{FF2B5EF4-FFF2-40B4-BE49-F238E27FC236}">
                <a16:creationId xmlns:a16="http://schemas.microsoft.com/office/drawing/2014/main" id="{A43F652D-0540-4E9A-DB6A-6A64583176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05050" y="1971994"/>
            <a:ext cx="2286492" cy="1023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789521"/>
      </p:ext>
    </p:extLst>
  </p:cSld>
  <p:clrMapOvr>
    <a:masterClrMapping/>
  </p:clrMapOvr>
  <p:transition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8"/>
          <p:cNvSpPr/>
          <p:nvPr/>
        </p:nvSpPr>
        <p:spPr>
          <a:xfrm>
            <a:off x="2886950" y="3341200"/>
            <a:ext cx="1723200" cy="1194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8"/>
          <p:cNvSpPr txBox="1">
            <a:spLocks noGrp="1"/>
          </p:cNvSpPr>
          <p:nvPr>
            <p:ph type="title"/>
          </p:nvPr>
        </p:nvSpPr>
        <p:spPr>
          <a:xfrm>
            <a:off x="95300" y="27592"/>
            <a:ext cx="2276400" cy="416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157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Results Summary</a:t>
            </a:r>
            <a:br>
              <a:rPr lang="en-US" dirty="0"/>
            </a:br>
            <a:endParaRPr sz="900" dirty="0"/>
          </a:p>
        </p:txBody>
      </p:sp>
      <p:sp>
        <p:nvSpPr>
          <p:cNvPr id="9" name="Google Shape;69;p8">
            <a:extLst>
              <a:ext uri="{FF2B5EF4-FFF2-40B4-BE49-F238E27FC236}">
                <a16:creationId xmlns:a16="http://schemas.microsoft.com/office/drawing/2014/main" id="{33592374-F6CC-7217-D294-C36B7C8444D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96494" y="492301"/>
            <a:ext cx="3938400" cy="23249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62864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dirty="0">
                <a:latin typeface="Arial"/>
                <a:ea typeface="Arial"/>
                <a:cs typeface="Arial"/>
                <a:sym typeface="Arial"/>
              </a:rPr>
              <a:t>Observations:</a:t>
            </a:r>
            <a:endParaRPr lang="en-US" sz="1050" dirty="0"/>
          </a:p>
          <a:p>
            <a:pPr marL="163195" lvl="0" indent="0">
              <a:spcBef>
                <a:spcPts val="330"/>
              </a:spcBef>
            </a:pPr>
            <a:r>
              <a:rPr lang="en-US" sz="1000" dirty="0">
                <a:solidFill>
                  <a:srgbClr val="3333B2"/>
                </a:solidFill>
                <a:latin typeface="Lucida Sans"/>
                <a:ea typeface="Lucida Sans"/>
                <a:cs typeface="Lucida Sans"/>
                <a:sym typeface="Lucida Sans"/>
              </a:rPr>
              <a:t>▶</a:t>
            </a:r>
            <a:r>
              <a:rPr lang="en-US" sz="1600" baseline="30000" dirty="0">
                <a:solidFill>
                  <a:srgbClr val="3333B2"/>
                </a:solidFill>
                <a:latin typeface="Lucida Sans"/>
                <a:ea typeface="Lucida Sans"/>
                <a:cs typeface="Lucida Sans"/>
                <a:sym typeface="Lucida Sans"/>
              </a:rPr>
              <a:t> </a:t>
            </a:r>
            <a:r>
              <a:rPr lang="en-U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Lucida Sans"/>
              </a:rPr>
              <a:t>High impact from an initial Rabbit ordering. </a:t>
            </a:r>
          </a:p>
          <a:p>
            <a:pPr marL="163195" indent="0">
              <a:spcBef>
                <a:spcPts val="330"/>
              </a:spcBef>
            </a:pPr>
            <a:r>
              <a:rPr lang="en-US" sz="1000" dirty="0">
                <a:solidFill>
                  <a:srgbClr val="3333B2"/>
                </a:solidFill>
                <a:latin typeface="Lucida Sans"/>
                <a:ea typeface="Lucida Sans"/>
                <a:cs typeface="Lucida Sans"/>
                <a:sym typeface="Lucida Sans"/>
              </a:rPr>
              <a:t>▶</a:t>
            </a:r>
            <a:r>
              <a:rPr lang="en-US" sz="1600" baseline="30000" dirty="0">
                <a:solidFill>
                  <a:srgbClr val="3333B2"/>
                </a:solidFill>
                <a:latin typeface="Lucida Sans"/>
                <a:ea typeface="Lucida Sans"/>
                <a:cs typeface="Lucida Sans"/>
                <a:sym typeface="Lucida Sans"/>
              </a:rPr>
              <a:t> </a:t>
            </a:r>
            <a:r>
              <a:rPr lang="en-U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Lucida Sans"/>
              </a:rPr>
              <a:t>Experimental results show promise using baseline methods.</a:t>
            </a:r>
          </a:p>
          <a:p>
            <a:pPr marL="163195" indent="0">
              <a:spcBef>
                <a:spcPts val="330"/>
              </a:spcBef>
            </a:pPr>
            <a:r>
              <a:rPr lang="en-US" sz="1000" dirty="0">
                <a:solidFill>
                  <a:srgbClr val="3333B2"/>
                </a:solidFill>
                <a:latin typeface="Lucida Sans"/>
                <a:ea typeface="Lucida Sans"/>
                <a:cs typeface="Lucida Sans"/>
                <a:sym typeface="Lucida Sans"/>
              </a:rPr>
              <a:t>▶</a:t>
            </a:r>
            <a:r>
              <a:rPr lang="en-US" sz="1600" baseline="30000" dirty="0">
                <a:solidFill>
                  <a:srgbClr val="3333B2"/>
                </a:solidFill>
                <a:latin typeface="Lucida Sans"/>
                <a:ea typeface="Lucida Sans"/>
                <a:cs typeface="Lucida Sans"/>
                <a:sym typeface="Lucida Sans"/>
              </a:rPr>
              <a:t> </a:t>
            </a:r>
            <a:r>
              <a:rPr lang="en-U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Lucida Sans"/>
              </a:rPr>
              <a:t>Improvement trends upon algorithm-generated orderings with refinement.</a:t>
            </a:r>
          </a:p>
          <a:p>
            <a:pPr marL="163195" indent="0">
              <a:spcBef>
                <a:spcPts val="330"/>
              </a:spcBef>
            </a:pPr>
            <a:endParaRPr lang="en-US" sz="10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Lucida Sans"/>
            </a:endParaRPr>
          </a:p>
          <a:p>
            <a:pPr marL="163195" indent="0">
              <a:spcBef>
                <a:spcPts val="330"/>
              </a:spcBef>
            </a:pPr>
            <a:endParaRPr lang="en-US" sz="1000" dirty="0"/>
          </a:p>
          <a:p>
            <a:pPr marL="163195" indent="0">
              <a:spcBef>
                <a:spcPts val="330"/>
              </a:spcBef>
            </a:pPr>
            <a:endParaRPr lang="en-US" sz="1000" dirty="0"/>
          </a:p>
          <a:p>
            <a:pPr marL="163195" lvl="0" indent="0">
              <a:spcBef>
                <a:spcPts val="330"/>
              </a:spcBef>
              <a:defRPr/>
            </a:pPr>
            <a:endParaRPr lang="en-US" sz="1050" b="0" i="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63195" lvl="0" indent="0">
              <a:spcBef>
                <a:spcPts val="330"/>
              </a:spcBef>
              <a:defRPr/>
            </a:pPr>
            <a:endParaRPr lang="en-US" sz="105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Lucida Sans"/>
            </a:endParaRPr>
          </a:p>
          <a:p>
            <a:pPr marL="163195" marR="0" lvl="0" indent="0" algn="l" defTabSz="914400" rtl="0" eaLnBrk="1" fontAlgn="auto" latinLnBrk="0" hangingPunct="1">
              <a:lnSpc>
                <a:spcPct val="100000"/>
              </a:lnSpc>
              <a:spcBef>
                <a:spcPts val="33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3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Lucida Sans"/>
            </a:endParaRPr>
          </a:p>
          <a:p>
            <a:pPr marL="163195" marR="0" lvl="0" indent="0" algn="l" defTabSz="914400" rtl="0" eaLnBrk="1" fontAlgn="auto" latinLnBrk="0" hangingPunct="1">
              <a:lnSpc>
                <a:spcPct val="100000"/>
              </a:lnSpc>
              <a:spcBef>
                <a:spcPts val="33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lang="en-US" sz="125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3" name="Picture 2" descr="Table&#10;&#10;Description automatically generated">
            <a:extLst>
              <a:ext uri="{FF2B5EF4-FFF2-40B4-BE49-F238E27FC236}">
                <a16:creationId xmlns:a16="http://schemas.microsoft.com/office/drawing/2014/main" id="{8A52E04E-A0BB-EB85-7521-E1018E6DC4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64" t="4432" r="2353" b="2850"/>
          <a:stretch/>
        </p:blipFill>
        <p:spPr>
          <a:xfrm>
            <a:off x="712665" y="1457910"/>
            <a:ext cx="3106057" cy="1942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18491"/>
      </p:ext>
    </p:extLst>
  </p:cSld>
  <p:clrMapOvr>
    <a:masterClrMapping/>
  </p:clrMapOvr>
  <p:transition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8"/>
          <p:cNvSpPr/>
          <p:nvPr/>
        </p:nvSpPr>
        <p:spPr>
          <a:xfrm>
            <a:off x="2886950" y="3341200"/>
            <a:ext cx="1723200" cy="1194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8"/>
          <p:cNvSpPr txBox="1">
            <a:spLocks noGrp="1"/>
          </p:cNvSpPr>
          <p:nvPr>
            <p:ph type="title"/>
          </p:nvPr>
        </p:nvSpPr>
        <p:spPr>
          <a:xfrm>
            <a:off x="95300" y="27592"/>
            <a:ext cx="2276400" cy="277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157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Contributions</a:t>
            </a:r>
            <a:endParaRPr dirty="0"/>
          </a:p>
        </p:txBody>
      </p:sp>
      <p:sp>
        <p:nvSpPr>
          <p:cNvPr id="69" name="Google Shape;69;p8"/>
          <p:cNvSpPr txBox="1">
            <a:spLocks noGrp="1"/>
          </p:cNvSpPr>
          <p:nvPr>
            <p:ph type="body" idx="1"/>
          </p:nvPr>
        </p:nvSpPr>
        <p:spPr>
          <a:xfrm>
            <a:off x="296494" y="492301"/>
            <a:ext cx="3938400" cy="292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63195" lvl="0" indent="0">
              <a:spcBef>
                <a:spcPts val="330"/>
              </a:spcBef>
            </a:pPr>
            <a:r>
              <a:rPr lang="en-US" sz="1200" dirty="0">
                <a:solidFill>
                  <a:srgbClr val="3333B2"/>
                </a:solidFill>
                <a:latin typeface="Lucida Sans"/>
                <a:ea typeface="Lucida Sans"/>
                <a:cs typeface="Lucida Sans"/>
                <a:sym typeface="Lucida Sans"/>
              </a:rPr>
              <a:t>▶</a:t>
            </a:r>
            <a:r>
              <a:rPr lang="en-US" sz="2000" baseline="30000" dirty="0">
                <a:solidFill>
                  <a:srgbClr val="3333B2"/>
                </a:solidFill>
                <a:latin typeface="Lucida Sans"/>
                <a:ea typeface="Lucida Sans"/>
                <a:cs typeface="Lucida Sans"/>
                <a:sym typeface="Lucida Sans"/>
              </a:rPr>
              <a:t> </a:t>
            </a:r>
            <a:r>
              <a:rPr lang="en-US" sz="12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Lucida Sans"/>
              </a:rPr>
              <a:t>Experimental study into the explicit refinement of vertex orderings.</a:t>
            </a:r>
          </a:p>
          <a:p>
            <a:pPr marL="163195" indent="0">
              <a:spcBef>
                <a:spcPts val="330"/>
              </a:spcBef>
            </a:pPr>
            <a:r>
              <a:rPr lang="en-US" sz="1200" dirty="0">
                <a:solidFill>
                  <a:srgbClr val="3333B2"/>
                </a:solidFill>
                <a:latin typeface="Lucida Sans"/>
                <a:ea typeface="Lucida Sans"/>
                <a:cs typeface="Lucida Sans"/>
                <a:sym typeface="Lucida Sans"/>
              </a:rPr>
              <a:t>▶</a:t>
            </a:r>
            <a:r>
              <a:rPr lang="en-US" sz="2000" baseline="30000" dirty="0">
                <a:solidFill>
                  <a:srgbClr val="3333B2"/>
                </a:solidFill>
                <a:latin typeface="Lucida Sans"/>
                <a:ea typeface="Lucida Sans"/>
                <a:cs typeface="Lucida Sans"/>
                <a:sym typeface="Lucida Sans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Lucida Sans"/>
              </a:rPr>
              <a:t>LinGap</a:t>
            </a:r>
            <a:r>
              <a:rPr lang="en-US" sz="12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Lucida Sans"/>
              </a:rPr>
              <a:t> and </a:t>
            </a:r>
            <a:r>
              <a:rPr lang="en-US" sz="12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Lucida Sans"/>
              </a:rPr>
              <a:t>LogGap</a:t>
            </a:r>
            <a:r>
              <a:rPr lang="en-US" sz="12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Lucida Sans"/>
              </a:rPr>
              <a:t> metrics show promising correlations with PageRank analysis measures.</a:t>
            </a:r>
            <a:endParaRPr lang="en-US" sz="1200" dirty="0"/>
          </a:p>
          <a:p>
            <a:pPr marL="163195" lvl="0" indent="0">
              <a:spcBef>
                <a:spcPts val="330"/>
              </a:spcBef>
              <a:defRPr/>
            </a:pPr>
            <a:r>
              <a:rPr kumimoji="0" lang="en-US" sz="1200" b="0" i="0" u="none" strike="noStrike" kern="0" cap="none" spc="0" normalizeH="0" noProof="0" dirty="0">
                <a:ln>
                  <a:noFill/>
                </a:ln>
                <a:solidFill>
                  <a:srgbClr val="3333B2"/>
                </a:solidFill>
                <a:effectLst/>
                <a:uLnTx/>
                <a:uFillTx/>
                <a:latin typeface="Lucida Sans"/>
                <a:ea typeface="Lucida Sans"/>
                <a:cs typeface="Lucida Sans"/>
                <a:sym typeface="Lucida Sans"/>
              </a:rPr>
              <a:t>▶ </a:t>
            </a:r>
            <a:r>
              <a:rPr kumimoji="0" lang="en-US" sz="12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Lucida Sans"/>
              </a:rPr>
              <a:t>Metrics improve in spikes throughout refinement.</a:t>
            </a:r>
            <a:endParaRPr lang="en-US" sz="1200" b="0" i="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63195" indent="0">
              <a:spcBef>
                <a:spcPts val="330"/>
              </a:spcBef>
              <a:defRPr/>
            </a:pPr>
            <a:r>
              <a:rPr kumimoji="0" lang="en-US" sz="1200" b="0" i="0" u="none" strike="noStrike" kern="0" cap="none" spc="0" normalizeH="0" noProof="0" dirty="0">
                <a:ln>
                  <a:noFill/>
                </a:ln>
                <a:solidFill>
                  <a:srgbClr val="3333B2"/>
                </a:solidFill>
                <a:effectLst/>
                <a:uLnTx/>
                <a:uFillTx/>
                <a:latin typeface="Lucida Sans"/>
                <a:ea typeface="Lucida Sans"/>
                <a:cs typeface="Lucida Sans"/>
                <a:sym typeface="Lucida Sans"/>
              </a:rPr>
              <a:t>▶ </a:t>
            </a:r>
            <a:r>
              <a:rPr kumimoji="0" lang="en-US" sz="12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Lucida Sans"/>
              </a:rPr>
              <a:t>Refinement </a:t>
            </a:r>
            <a:r>
              <a:rPr lang="en-US" sz="12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Lucida Sans"/>
              </a:rPr>
              <a:t>is most effective on an initial Rabbit ordering.</a:t>
            </a:r>
          </a:p>
          <a:p>
            <a:pPr marL="163195" indent="0">
              <a:spcBef>
                <a:spcPts val="330"/>
              </a:spcBef>
              <a:defRPr/>
            </a:pPr>
            <a:r>
              <a:rPr kumimoji="0" lang="en-US" sz="1200" b="0" i="0" u="none" strike="noStrike" kern="0" cap="none" spc="0" normalizeH="0" noProof="0" dirty="0">
                <a:ln>
                  <a:noFill/>
                </a:ln>
                <a:solidFill>
                  <a:srgbClr val="3333B2"/>
                </a:solidFill>
                <a:effectLst/>
                <a:uLnTx/>
                <a:uFillTx/>
                <a:latin typeface="Lucida Sans"/>
                <a:ea typeface="Lucida Sans"/>
                <a:cs typeface="Lucida Sans"/>
                <a:sym typeface="Lucida Sans"/>
              </a:rPr>
              <a:t>▶ </a:t>
            </a:r>
            <a:r>
              <a:rPr lang="en-US" sz="12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Lucida Sans"/>
              </a:rPr>
              <a:t>O</a:t>
            </a:r>
            <a:r>
              <a:rPr kumimoji="0" lang="en-US" sz="1200" b="0" i="0" u="none" strike="noStrike" kern="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Lucida Sans"/>
              </a:rPr>
              <a:t>ptimization</a:t>
            </a:r>
            <a:r>
              <a:rPr kumimoji="0" lang="en-US" sz="12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Lucida Sans"/>
              </a:rPr>
              <a:t> </a:t>
            </a:r>
            <a:r>
              <a:rPr lang="en-US" sz="12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Lucida Sans"/>
              </a:rPr>
              <a:t>shows promising improvements to heuristic methods given improved refinement methods.</a:t>
            </a:r>
            <a:endParaRPr lang="en-US" sz="1200" b="0" i="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63195" indent="0">
              <a:spcBef>
                <a:spcPts val="330"/>
              </a:spcBef>
              <a:defRPr/>
            </a:pPr>
            <a:endParaRPr lang="en-US" sz="1050" b="0" i="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63195" lvl="0" indent="0">
              <a:spcBef>
                <a:spcPts val="330"/>
              </a:spcBef>
              <a:defRPr/>
            </a:pPr>
            <a:endParaRPr lang="en-US" sz="1050" b="0" i="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63195" lvl="0" indent="0">
              <a:spcBef>
                <a:spcPts val="330"/>
              </a:spcBef>
              <a:defRPr/>
            </a:pPr>
            <a:endParaRPr lang="en-US" sz="105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Lucida Sans"/>
            </a:endParaRPr>
          </a:p>
          <a:p>
            <a:pPr marL="163195" marR="0" lvl="0" indent="0" algn="l" defTabSz="914400" rtl="0" eaLnBrk="1" fontAlgn="auto" latinLnBrk="0" hangingPunct="1">
              <a:lnSpc>
                <a:spcPct val="100000"/>
              </a:lnSpc>
              <a:spcBef>
                <a:spcPts val="33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3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Lucida Sans"/>
            </a:endParaRPr>
          </a:p>
          <a:p>
            <a:pPr marL="163195" marR="0" lvl="0" indent="0" algn="l" defTabSz="914400" rtl="0" eaLnBrk="1" fontAlgn="auto" latinLnBrk="0" hangingPunct="1">
              <a:lnSpc>
                <a:spcPct val="100000"/>
              </a:lnSpc>
              <a:spcBef>
                <a:spcPts val="33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lang="en-US" sz="125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Tahoma"/>
              <a:cs typeface="Tahoma"/>
              <a:sym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468749030"/>
      </p:ext>
    </p:extLst>
  </p:cSld>
  <p:clrMapOvr>
    <a:masterClrMapping/>
  </p:clrMapOvr>
  <p:transition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8"/>
          <p:cNvSpPr/>
          <p:nvPr/>
        </p:nvSpPr>
        <p:spPr>
          <a:xfrm>
            <a:off x="2886950" y="3341200"/>
            <a:ext cx="1723200" cy="1194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8"/>
          <p:cNvSpPr txBox="1">
            <a:spLocks noGrp="1"/>
          </p:cNvSpPr>
          <p:nvPr>
            <p:ph type="title"/>
          </p:nvPr>
        </p:nvSpPr>
        <p:spPr>
          <a:xfrm>
            <a:off x="95300" y="27592"/>
            <a:ext cx="2276400" cy="277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157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Future Works</a:t>
            </a:r>
            <a:endParaRPr dirty="0"/>
          </a:p>
        </p:txBody>
      </p:sp>
      <p:sp>
        <p:nvSpPr>
          <p:cNvPr id="69" name="Google Shape;69;p8"/>
          <p:cNvSpPr txBox="1">
            <a:spLocks noGrp="1"/>
          </p:cNvSpPr>
          <p:nvPr>
            <p:ph type="body" idx="1"/>
          </p:nvPr>
        </p:nvSpPr>
        <p:spPr>
          <a:xfrm>
            <a:off x="296494" y="492301"/>
            <a:ext cx="3938400" cy="2245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62864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latin typeface="Arial"/>
                <a:ea typeface="Arial"/>
                <a:cs typeface="Arial"/>
                <a:sym typeface="Arial"/>
              </a:rPr>
              <a:t>Refinement Testing</a:t>
            </a:r>
            <a:endParaRPr lang="en-US" dirty="0"/>
          </a:p>
          <a:p>
            <a:pPr marL="163195" indent="0">
              <a:spcBef>
                <a:spcPts val="330"/>
              </a:spcBef>
            </a:pPr>
            <a:r>
              <a:rPr lang="en-US" sz="1050" dirty="0">
                <a:solidFill>
                  <a:srgbClr val="3333B2"/>
                </a:solidFill>
                <a:latin typeface="Lucida Sans"/>
                <a:ea typeface="Lucida Sans"/>
                <a:cs typeface="Lucida Sans"/>
                <a:sym typeface="Lucida Sans"/>
              </a:rPr>
              <a:t>▶</a:t>
            </a:r>
            <a:r>
              <a:rPr lang="en-US" sz="1600" baseline="30000" dirty="0">
                <a:solidFill>
                  <a:srgbClr val="3333B2"/>
                </a:solidFill>
                <a:latin typeface="Lucida Sans"/>
                <a:ea typeface="Lucida Sans"/>
                <a:cs typeface="Lucida Sans"/>
                <a:sym typeface="Lucida Sans"/>
              </a:rPr>
              <a:t> </a:t>
            </a:r>
            <a:r>
              <a:rPr lang="en-US" sz="105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Lucida Sans"/>
              </a:rPr>
              <a:t>More diverse analysis algorithms – not TLAV / graph classes.</a:t>
            </a:r>
            <a:endParaRPr lang="en-US" sz="1050" dirty="0"/>
          </a:p>
          <a:p>
            <a:pPr marL="62864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latin typeface="Arial"/>
                <a:ea typeface="Arial"/>
                <a:cs typeface="Arial"/>
                <a:sym typeface="Arial"/>
              </a:rPr>
              <a:t>Improved Refinement</a:t>
            </a:r>
            <a:endParaRPr lang="en-US" dirty="0"/>
          </a:p>
          <a:p>
            <a:pPr marL="163195" lvl="0" indent="0">
              <a:spcBef>
                <a:spcPts val="330"/>
              </a:spcBef>
              <a:defRPr/>
            </a:pPr>
            <a:r>
              <a:rPr kumimoji="0" lang="en-US" sz="1050" b="0" i="0" u="none" strike="noStrike" kern="0" cap="none" spc="0" normalizeH="0" noProof="0" dirty="0">
                <a:ln>
                  <a:noFill/>
                </a:ln>
                <a:solidFill>
                  <a:srgbClr val="3333B2"/>
                </a:solidFill>
                <a:effectLst/>
                <a:uLnTx/>
                <a:uFillTx/>
                <a:latin typeface="Lucida Sans"/>
                <a:ea typeface="Lucida Sans"/>
                <a:cs typeface="Lucida Sans"/>
                <a:sym typeface="Lucida Sans"/>
              </a:rPr>
              <a:t>▶ </a:t>
            </a:r>
            <a:r>
              <a:rPr kumimoji="0" lang="en-US" sz="105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Lucida Sans"/>
              </a:rPr>
              <a:t>Explicit refinement on subgraphs.</a:t>
            </a:r>
            <a:endParaRPr lang="en-US" sz="1050" b="0" i="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63195" indent="0">
              <a:spcBef>
                <a:spcPts val="330"/>
              </a:spcBef>
              <a:defRPr/>
            </a:pPr>
            <a:r>
              <a:rPr kumimoji="0" lang="en-US" sz="1050" b="0" i="0" u="none" strike="noStrike" kern="0" cap="none" spc="0" normalizeH="0" noProof="0" dirty="0">
                <a:ln>
                  <a:noFill/>
                </a:ln>
                <a:solidFill>
                  <a:srgbClr val="3333B2"/>
                </a:solidFill>
                <a:effectLst/>
                <a:uLnTx/>
                <a:uFillTx/>
                <a:latin typeface="Lucida Sans"/>
                <a:ea typeface="Lucida Sans"/>
                <a:cs typeface="Lucida Sans"/>
                <a:sym typeface="Lucida Sans"/>
              </a:rPr>
              <a:t>▶ </a:t>
            </a:r>
            <a:r>
              <a:rPr kumimoji="0" lang="en-US" sz="105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Lucida Sans"/>
              </a:rPr>
              <a:t>Alternate partitioning/spectral/multi-level methods for refinement.</a:t>
            </a:r>
          </a:p>
          <a:p>
            <a:pPr marL="62864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dirty="0">
                <a:latin typeface="Arial"/>
                <a:ea typeface="Arial"/>
                <a:cs typeface="Arial"/>
                <a:sym typeface="Arial"/>
              </a:rPr>
              <a:t>Optimization</a:t>
            </a:r>
            <a:endParaRPr lang="en-US" sz="1050" dirty="0"/>
          </a:p>
          <a:p>
            <a:pPr marL="163195" lvl="0" indent="0">
              <a:spcBef>
                <a:spcPts val="330"/>
              </a:spcBef>
            </a:pPr>
            <a:r>
              <a:rPr lang="en-US" sz="1050" dirty="0">
                <a:solidFill>
                  <a:srgbClr val="3333B2"/>
                </a:solidFill>
                <a:latin typeface="Lucida Sans"/>
                <a:ea typeface="Lucida Sans"/>
                <a:cs typeface="Lucida Sans"/>
                <a:sym typeface="Lucida Sans"/>
              </a:rPr>
              <a:t>▶</a:t>
            </a:r>
            <a:r>
              <a:rPr lang="en-US" sz="1800" baseline="30000" dirty="0">
                <a:solidFill>
                  <a:srgbClr val="3333B2"/>
                </a:solidFill>
                <a:latin typeface="Lucida Sans"/>
                <a:ea typeface="Lucida Sans"/>
                <a:cs typeface="Lucida Sans"/>
                <a:sym typeface="Lucida Sans"/>
              </a:rPr>
              <a:t> </a:t>
            </a:r>
            <a:r>
              <a:rPr lang="en-US" sz="105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Lucida Sans"/>
              </a:rPr>
              <a:t>Apply linear and non-linear solver models to adjacency lists for our metrics.</a:t>
            </a:r>
          </a:p>
          <a:p>
            <a:pPr marL="163195" indent="0">
              <a:spcBef>
                <a:spcPts val="330"/>
              </a:spcBef>
            </a:pPr>
            <a:r>
              <a:rPr lang="en-US" sz="1050" dirty="0">
                <a:solidFill>
                  <a:srgbClr val="3333B2"/>
                </a:solidFill>
                <a:latin typeface="Lucida Sans"/>
                <a:ea typeface="Lucida Sans"/>
                <a:cs typeface="Lucida Sans"/>
                <a:sym typeface="Lucida Sans"/>
              </a:rPr>
              <a:t>▶</a:t>
            </a:r>
            <a:r>
              <a:rPr lang="en-US" sz="1800" baseline="30000" dirty="0">
                <a:solidFill>
                  <a:srgbClr val="3333B2"/>
                </a:solidFill>
                <a:latin typeface="Lucida Sans"/>
                <a:ea typeface="Lucida Sans"/>
                <a:cs typeface="Lucida Sans"/>
                <a:sym typeface="Lucida Sans"/>
              </a:rPr>
              <a:t> </a:t>
            </a:r>
            <a:r>
              <a:rPr lang="en-US" sz="105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Lucida Sans"/>
              </a:rPr>
              <a:t>Apply to subgraphs for easily distributed computing?</a:t>
            </a:r>
            <a:endParaRPr lang="en-US" sz="1050" dirty="0"/>
          </a:p>
          <a:p>
            <a:pPr marL="62864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dirty="0">
                <a:latin typeface="Arial"/>
                <a:ea typeface="Arial"/>
                <a:cs typeface="Arial"/>
                <a:sym typeface="Arial"/>
              </a:rPr>
              <a:t>Metrics</a:t>
            </a:r>
            <a:endParaRPr lang="en-US" sz="1050" dirty="0"/>
          </a:p>
          <a:p>
            <a:pPr marL="163195" lvl="0" indent="0">
              <a:spcBef>
                <a:spcPts val="330"/>
              </a:spcBef>
              <a:defRPr/>
            </a:pPr>
            <a:r>
              <a:rPr kumimoji="0" lang="en-US" sz="1050" b="0" i="0" u="none" strike="noStrike" kern="0" cap="none" spc="0" normalizeH="0" noProof="0" dirty="0">
                <a:ln>
                  <a:noFill/>
                </a:ln>
                <a:solidFill>
                  <a:srgbClr val="3333B2"/>
                </a:solidFill>
                <a:effectLst/>
                <a:uLnTx/>
                <a:uFillTx/>
                <a:latin typeface="Lucida Sans"/>
                <a:ea typeface="Lucida Sans"/>
                <a:cs typeface="Lucida Sans"/>
                <a:sym typeface="Lucida Sans"/>
              </a:rPr>
              <a:t>▶ </a:t>
            </a:r>
            <a:r>
              <a:rPr kumimoji="0" lang="en-US" sz="105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Lucida Sans"/>
              </a:rPr>
              <a:t>Single metric that is memory access pattern-agnostic?</a:t>
            </a:r>
            <a:endParaRPr lang="en-US" sz="1050" b="0" i="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8243992"/>
      </p:ext>
    </p:extLst>
  </p:cSld>
  <p:clrMapOvr>
    <a:masterClrMapping/>
  </p:clrMapOvr>
  <p:transition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8"/>
          <p:cNvSpPr/>
          <p:nvPr/>
        </p:nvSpPr>
        <p:spPr>
          <a:xfrm>
            <a:off x="2886950" y="3341200"/>
            <a:ext cx="1723200" cy="1194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8"/>
          <p:cNvSpPr txBox="1">
            <a:spLocks noGrp="1"/>
          </p:cNvSpPr>
          <p:nvPr>
            <p:ph type="title"/>
          </p:nvPr>
        </p:nvSpPr>
        <p:spPr>
          <a:xfrm>
            <a:off x="95300" y="27592"/>
            <a:ext cx="2276400" cy="277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157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Acknowledgement &amp; Contact</a:t>
            </a:r>
            <a:endParaRPr dirty="0"/>
          </a:p>
        </p:txBody>
      </p:sp>
      <p:sp>
        <p:nvSpPr>
          <p:cNvPr id="69" name="Google Shape;69;p8"/>
          <p:cNvSpPr txBox="1">
            <a:spLocks noGrp="1"/>
          </p:cNvSpPr>
          <p:nvPr>
            <p:ph type="body" idx="1"/>
          </p:nvPr>
        </p:nvSpPr>
        <p:spPr>
          <a:xfrm>
            <a:off x="296494" y="492301"/>
            <a:ext cx="3938400" cy="2130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62864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dirty="0">
                <a:latin typeface="Arial"/>
                <a:ea typeface="Arial"/>
                <a:cs typeface="Arial"/>
                <a:sym typeface="Arial"/>
              </a:rPr>
              <a:t>Acknowledgement</a:t>
            </a:r>
            <a:endParaRPr lang="en-US" sz="1400" dirty="0"/>
          </a:p>
          <a:p>
            <a:pPr marL="163195" lvl="0" indent="0">
              <a:spcBef>
                <a:spcPts val="330"/>
              </a:spcBef>
            </a:pPr>
            <a:r>
              <a:rPr lang="en-US" sz="1200" dirty="0">
                <a:solidFill>
                  <a:srgbClr val="3333B2"/>
                </a:solidFill>
                <a:latin typeface="Lucida Sans"/>
                <a:ea typeface="Lucida Sans"/>
                <a:cs typeface="Lucida Sans"/>
                <a:sym typeface="Lucida Sans"/>
              </a:rPr>
              <a:t>▶</a:t>
            </a:r>
            <a:r>
              <a:rPr lang="en-US" sz="2000" baseline="30000" dirty="0">
                <a:solidFill>
                  <a:srgbClr val="3333B2"/>
                </a:solidFill>
                <a:latin typeface="Lucida Sans"/>
                <a:ea typeface="Lucida Sans"/>
                <a:cs typeface="Lucida Sans"/>
                <a:sym typeface="Lucida Sans"/>
              </a:rPr>
              <a:t> </a:t>
            </a:r>
            <a:r>
              <a:rPr lang="en-US" sz="12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Lucida Sans"/>
              </a:rPr>
              <a:t>This work is supported by the National Science Foundation under Grant No. 2047821.</a:t>
            </a:r>
            <a:endParaRPr lang="en-US" sz="1200" dirty="0"/>
          </a:p>
          <a:p>
            <a:pPr marL="62864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dirty="0">
                <a:latin typeface="Arial"/>
                <a:ea typeface="Arial"/>
                <a:cs typeface="Arial"/>
                <a:sym typeface="Arial"/>
              </a:rPr>
              <a:t>Contact</a:t>
            </a:r>
            <a:endParaRPr lang="en-US" sz="1400" dirty="0"/>
          </a:p>
          <a:p>
            <a:pPr marL="163195" lvl="0" indent="0">
              <a:spcBef>
                <a:spcPts val="330"/>
              </a:spcBef>
              <a:defRPr/>
            </a:pPr>
            <a:r>
              <a:rPr kumimoji="0" lang="en-US" sz="1200" b="0" i="0" u="none" strike="noStrike" kern="0" cap="none" spc="0" normalizeH="0" noProof="0" dirty="0">
                <a:ln>
                  <a:noFill/>
                </a:ln>
                <a:solidFill>
                  <a:srgbClr val="3333B2"/>
                </a:solidFill>
                <a:effectLst/>
                <a:uLnTx/>
                <a:uFillTx/>
                <a:latin typeface="Lucida Sans"/>
                <a:ea typeface="Lucida Sans"/>
                <a:cs typeface="Lucida Sans"/>
                <a:sym typeface="Lucida Sans"/>
              </a:rPr>
              <a:t>▶ </a:t>
            </a:r>
            <a:r>
              <a:rPr kumimoji="0" lang="en-US" sz="12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Lucida Sans"/>
              </a:rPr>
              <a:t>Michael Mandulak: mandum@rpi.edu</a:t>
            </a:r>
            <a:endParaRPr lang="en-US" sz="1200" b="0" i="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63195" indent="0">
              <a:spcBef>
                <a:spcPts val="330"/>
              </a:spcBef>
              <a:defRPr/>
            </a:pPr>
            <a:r>
              <a:rPr kumimoji="0" lang="en-US" sz="1200" b="0" i="0" u="none" strike="noStrike" kern="0" cap="none" spc="0" normalizeH="0" noProof="0" dirty="0">
                <a:ln>
                  <a:noFill/>
                </a:ln>
                <a:solidFill>
                  <a:srgbClr val="3333B2"/>
                </a:solidFill>
                <a:effectLst/>
                <a:uLnTx/>
                <a:uFillTx/>
                <a:latin typeface="Lucida Sans"/>
                <a:ea typeface="Lucida Sans"/>
                <a:cs typeface="Lucida Sans"/>
                <a:sym typeface="Lucida Sans"/>
              </a:rPr>
              <a:t>▶ </a:t>
            </a:r>
            <a:r>
              <a:rPr kumimoji="0" lang="en-US" sz="12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Lucida Sans"/>
              </a:rPr>
              <a:t>George </a:t>
            </a:r>
            <a:r>
              <a:rPr kumimoji="0" lang="en-US" sz="1200" b="0" i="0" u="none" strike="noStrike" kern="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Lucida Sans"/>
              </a:rPr>
              <a:t>Slota</a:t>
            </a:r>
            <a:r>
              <a:rPr kumimoji="0" lang="en-US" sz="12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Lucida Sans"/>
              </a:rPr>
              <a:t>: slotag@rpi.edu</a:t>
            </a:r>
            <a:endParaRPr lang="en-US" sz="1200" b="0" i="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63195" lvl="0" indent="0">
              <a:spcBef>
                <a:spcPts val="330"/>
              </a:spcBef>
              <a:defRPr/>
            </a:pPr>
            <a:endParaRPr lang="en-US" sz="1050" b="0" i="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63195" lvl="0" indent="0">
              <a:spcBef>
                <a:spcPts val="330"/>
              </a:spcBef>
              <a:defRPr/>
            </a:pPr>
            <a:endParaRPr lang="en-US" sz="105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Lucida Sans"/>
            </a:endParaRPr>
          </a:p>
          <a:p>
            <a:pPr marL="163195" marR="0" lvl="0" indent="0" algn="l" defTabSz="914400" rtl="0" eaLnBrk="1" fontAlgn="auto" latinLnBrk="0" hangingPunct="1">
              <a:lnSpc>
                <a:spcPct val="100000"/>
              </a:lnSpc>
              <a:spcBef>
                <a:spcPts val="33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3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Lucida Sans"/>
            </a:endParaRPr>
          </a:p>
          <a:p>
            <a:pPr marL="163195" marR="0" lvl="0" indent="0" algn="l" defTabSz="914400" rtl="0" eaLnBrk="1" fontAlgn="auto" latinLnBrk="0" hangingPunct="1">
              <a:lnSpc>
                <a:spcPct val="100000"/>
              </a:lnSpc>
              <a:spcBef>
                <a:spcPts val="33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lang="en-US" sz="125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5" name="Google Shape;62;p7">
            <a:extLst>
              <a:ext uri="{FF2B5EF4-FFF2-40B4-BE49-F238E27FC236}">
                <a16:creationId xmlns:a16="http://schemas.microsoft.com/office/drawing/2014/main" id="{3DCB57FB-560B-8FEA-8AA2-8E0A5FAC568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7969" y="2554280"/>
            <a:ext cx="2220293" cy="4141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picture containing text, transport, wheel&#10;&#10;Description automatically generated">
            <a:extLst>
              <a:ext uri="{FF2B5EF4-FFF2-40B4-BE49-F238E27FC236}">
                <a16:creationId xmlns:a16="http://schemas.microsoft.com/office/drawing/2014/main" id="{44EFDFD2-4455-819A-79FB-533B495DBA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5734" y="2323091"/>
            <a:ext cx="871988" cy="876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610784"/>
      </p:ext>
    </p:extLst>
  </p:cSld>
  <p:clrMapOvr>
    <a:masterClrMapping/>
  </p:clrMapOvr>
  <p:transition>
    <p:fade thruBlk="1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1756</TotalTime>
  <Words>630</Words>
  <Application>Microsoft Office PowerPoint</Application>
  <PresentationFormat>Custom</PresentationFormat>
  <Paragraphs>135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Lucida Sans</vt:lpstr>
      <vt:lpstr>Arial</vt:lpstr>
      <vt:lpstr>Calibri</vt:lpstr>
      <vt:lpstr>Cambria Math</vt:lpstr>
      <vt:lpstr>Tahoma</vt:lpstr>
      <vt:lpstr>Office Theme</vt:lpstr>
      <vt:lpstr>Explicit Ordering Refinement for Accelerating Irregular Graph Analysis</vt:lpstr>
      <vt:lpstr>Graph Ordering Problem Motivation</vt:lpstr>
      <vt:lpstr>Graph Ordering Problem Background</vt:lpstr>
      <vt:lpstr>Experimental Study </vt:lpstr>
      <vt:lpstr>Analysis Algorithms Memory Access</vt:lpstr>
      <vt:lpstr>Ordering Methods</vt:lpstr>
      <vt:lpstr>Metric Correlation LinGap (Top) &amp; LogGap (Bottom)</vt:lpstr>
      <vt:lpstr>Refinement Method Algorithm</vt:lpstr>
      <vt:lpstr>Results Collection </vt:lpstr>
      <vt:lpstr>Experimentation </vt:lpstr>
      <vt:lpstr>Results PageRank</vt:lpstr>
      <vt:lpstr>Results Summary </vt:lpstr>
      <vt:lpstr>Contributions</vt:lpstr>
      <vt:lpstr>Future Works</vt:lpstr>
      <vt:lpstr>Acknowledgement &amp; Contact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Explicit Ordering Refinement for Accelerating Irregular Graph Analysis</dc:title>
  <dc:creator>Michael Mandulak</dc:creator>
  <cp:lastModifiedBy>Mandulak, Michael</cp:lastModifiedBy>
  <cp:revision>26</cp:revision>
  <dcterms:modified xsi:type="dcterms:W3CDTF">2022-09-28T19:11:23Z</dcterms:modified>
</cp:coreProperties>
</file>